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9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24"/>
    <p:restoredTop sz="94630"/>
  </p:normalViewPr>
  <p:slideViewPr>
    <p:cSldViewPr snapToGrid="0" snapToObjects="1">
      <p:cViewPr>
        <p:scale>
          <a:sx n="113" d="100"/>
          <a:sy n="113" d="100"/>
        </p:scale>
        <p:origin x="-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98AD5-4709-1444-826D-ACBCB9343974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D80A-FB2A-8941-AFC2-83D2AA74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598C-EECC-F74E-89CE-50128F48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A84E6-C1D9-D145-B242-F1A35CA05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4957-CB83-F340-ABCB-44E51EA4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7927-8FCB-AF4F-A9E5-9EA525E82EEE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C3D8D-C107-654A-A520-6B3D8CFF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5380-E1F2-7045-8A1B-7F1E53FF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0914-0EC9-1247-B7AA-6A6CF301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0B83F-20F9-3B4B-A36D-3F5D7B86A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4026-A281-3244-A8F8-EB44BC33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601E-5D8B-104C-AC4B-6AED75DB69F9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242A9-8E5D-E141-AB58-F379B618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2B81E-F53E-F942-996F-02A9408F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9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0CCF4-F8CF-F848-828E-9EDF0A8A1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448ED-522A-3F40-8CA6-E24CEC9DE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F9845-53D0-604B-B4ED-1499A8F2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45C2-ADA7-5544-A577-0A0EB92BAFBE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E24EF-358B-554E-B047-DC59656C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4E72-851E-5648-ADEB-CE16211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2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5472-7AEF-E94C-9D12-FF0231D8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A06D-5A28-E343-B553-11B68EC5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5E53-B02A-9241-AA5E-347F2D18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24274-5B28-6D40-95B5-ABA850AE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42218-4F50-4B4E-8FB7-289B8A85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1F00-1C37-B949-8764-C3A32819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6C3F3-8733-4344-92E6-84B0F511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A642-1CDE-FC47-9420-4788DBC7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A2D8A-4CF9-9E4C-930B-2DAE98FD5F2F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BE79C-F445-0A45-AEAE-70B05284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BB69D-2952-5E4D-9C1B-C8035F3A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5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0FBC-D0E0-9749-96ED-2696EF68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C87B-DCE5-214B-BD44-CCD1344E7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26CD0-0291-3145-BBF0-4E4BAC99A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C35B9-2C24-7C47-9F3A-5DCE0682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09E4-DA53-C942-9880-1FE1AF40D11A}" type="datetime1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CDEED-50B6-E346-91E1-66821C0F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26DDC-BB09-734D-A63A-1B213BCB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9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0BD8-0408-3A47-8505-1C7C6F66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E445-6208-574A-8A1D-3E3E10298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0A386-7145-004D-A913-D77C8A1B6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E17FD-C2D5-714E-8AF1-FBAC361E0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54AF1-7152-8849-BE61-49777C1E0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6DBBF-57B0-A34E-8CBD-55297979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81B8-6061-304A-B0E4-466D7CE5F8CF}" type="datetime1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E7A7B-052F-1A44-A46A-C6BE4131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713D2-8959-A64F-913D-C7814A50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1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6529-BA7E-7A45-B325-D3D399F8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E09D1-35AA-474A-896A-C2D91D61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F59A-D4EE-5B46-BE63-198C46D60123}" type="datetime1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4BFF2-FB57-0948-8A08-F8FCE5BB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04E7B-1C56-E84F-961A-60617C77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5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01919-6503-FD44-B6D3-C88B0544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2714-21C0-BD42-932B-75D2927B1BE4}" type="datetime1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742CB-399C-7643-B493-BDBF0FDE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AF089-6BA7-3947-8C79-7FECAB87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5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FF54-057D-C848-AB68-3DCD28DF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7F0C3-A2C0-9845-B717-74C0134D1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3683C-E580-074B-ACF7-EAE0E196D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CD941-2CFA-A04D-82AF-92A8AF65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34D82-0D9C-B045-8FCF-63905C13430F}" type="datetime1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D50C1-0DF6-4349-9344-B3073C90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97649-8421-5846-8418-64B5C6B0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1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6CB8-FCD9-3C46-801D-35FC3D9E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ECFBA-6867-D240-A139-11ED76E18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437E-B3AC-1845-8949-8B2388EBF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7266A-25DB-D04D-9CD9-A8C22ACD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0DD4-5FC5-714B-9C47-9F9E8DD6A7E5}" type="datetime1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D3C0D-EEB3-4B46-AA52-9675B417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34B9-73E0-FD40-8758-3735418A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2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446D3-DC3B-CE47-B7CA-620EC439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2E6A7-F082-9347-872E-2E3DB072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AC757-9080-014E-97E7-26A105105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031AA-EA4B-AC47-A3FF-98BE8F72C39B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958AE-328C-7844-B0FE-E7E6AE6B2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FA141-6FC5-E348-A879-213A7947C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B4E66-67B9-A141-8061-60F4FF26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tiff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.tiff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tiff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.tiff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tiff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44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5" Type="http://schemas.openxmlformats.org/officeDocument/2006/relationships/image" Target="../media/image1420.png"/><Relationship Id="rId10" Type="http://schemas.openxmlformats.org/officeDocument/2006/relationships/image" Target="../media/image147.png"/><Relationship Id="rId4" Type="http://schemas.openxmlformats.org/officeDocument/2006/relationships/image" Target="../media/image144.png"/><Relationship Id="rId9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0.png"/><Relationship Id="rId5" Type="http://schemas.openxmlformats.org/officeDocument/2006/relationships/image" Target="../media/image195.png"/><Relationship Id="rId10" Type="http://schemas.openxmlformats.org/officeDocument/2006/relationships/image" Target="../media/image137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0FC4-BD78-864B-A9B3-F542060A9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21: Clustering (Part 2) – Mixture Models and the EM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26752-D05F-FD41-A262-F75F7ACC8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B6B17-8939-3D42-B657-0538D0BF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312A-0B70-A84A-94FC-968910E44375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65CAD-F07F-0040-ABD2-0A232B43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52535-730F-A44F-8122-8BC6D9C9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C89C6-F698-114F-ACFC-5D12F44E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3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5B37-042F-D646-9168-B71536C9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AEFB2-14D9-E14C-A2A2-761545518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4D65A-C1A1-7345-89E3-9FC68C0D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4DFD5D-FF82-C246-9346-B28BEA7B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Maximum Likelihood Estimation (MLE)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EAF88-E052-344F-829C-6674E02D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1B501-947A-D740-933A-A08266FB6E72}"/>
                  </a:ext>
                </a:extLst>
              </p:cNvPr>
              <p:cNvSpPr txBox="1"/>
              <p:nvPr/>
            </p:nvSpPr>
            <p:spPr>
              <a:xfrm>
                <a:off x="6230312" y="1584852"/>
                <a:ext cx="4150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Take the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01B501-947A-D740-933A-A08266FB6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312" y="1584852"/>
                <a:ext cx="4150816" cy="369332"/>
              </a:xfrm>
              <a:prstGeom prst="rect">
                <a:avLst/>
              </a:prstGeom>
              <a:blipFill>
                <a:blip r:embed="rId3"/>
                <a:stretch>
                  <a:fillRect l="-122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089F2C-8766-334C-B3CA-BFAB49EFC562}"/>
                  </a:ext>
                </a:extLst>
              </p:cNvPr>
              <p:cNvSpPr txBox="1"/>
              <p:nvPr/>
            </p:nvSpPr>
            <p:spPr>
              <a:xfrm>
                <a:off x="932329" y="2482546"/>
                <a:ext cx="514230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089F2C-8766-334C-B3CA-BFAB49EFC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29" y="2482546"/>
                <a:ext cx="5142305" cy="756233"/>
              </a:xfrm>
              <a:prstGeom prst="rect">
                <a:avLst/>
              </a:prstGeom>
              <a:blipFill>
                <a:blip r:embed="rId4"/>
                <a:stretch>
                  <a:fillRect l="-493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C420DA-A5D3-E946-B200-916BEA3515DE}"/>
                  </a:ext>
                </a:extLst>
              </p:cNvPr>
              <p:cNvSpPr/>
              <p:nvPr/>
            </p:nvSpPr>
            <p:spPr>
              <a:xfrm>
                <a:off x="976320" y="1429265"/>
                <a:ext cx="5051575" cy="680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C420DA-A5D3-E946-B200-916BEA351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20" y="1429265"/>
                <a:ext cx="5051575" cy="680507"/>
              </a:xfrm>
              <a:prstGeom prst="rect">
                <a:avLst/>
              </a:prstGeom>
              <a:blipFill>
                <a:blip r:embed="rId5"/>
                <a:stretch>
                  <a:fillRect t="-96296" b="-15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2E2675-C539-B043-A1BE-C25F16F7F2F9}"/>
                  </a:ext>
                </a:extLst>
              </p:cNvPr>
              <p:cNvSpPr txBox="1"/>
              <p:nvPr/>
            </p:nvSpPr>
            <p:spPr>
              <a:xfrm>
                <a:off x="6893302" y="2482545"/>
                <a:ext cx="343459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2E2675-C539-B043-A1BE-C25F16F7F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302" y="2482545"/>
                <a:ext cx="3434595" cy="756233"/>
              </a:xfrm>
              <a:prstGeom prst="rect">
                <a:avLst/>
              </a:prstGeom>
              <a:blipFill>
                <a:blip r:embed="rId6"/>
                <a:stretch>
                  <a:fillRect l="-1107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EF8B6-F4BB-FF41-96FA-B853FFD7B324}"/>
                  </a:ext>
                </a:extLst>
              </p:cNvPr>
              <p:cNvSpPr txBox="1"/>
              <p:nvPr/>
            </p:nvSpPr>
            <p:spPr>
              <a:xfrm>
                <a:off x="932329" y="3661305"/>
                <a:ext cx="5716501" cy="536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has extreme values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EF8B6-F4BB-FF41-96FA-B853FFD7B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29" y="3661305"/>
                <a:ext cx="5716501" cy="5363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E126CD5-1BDA-1647-AA1F-C136DDA602D9}"/>
              </a:ext>
            </a:extLst>
          </p:cNvPr>
          <p:cNvSpPr/>
          <p:nvPr/>
        </p:nvSpPr>
        <p:spPr>
          <a:xfrm>
            <a:off x="1389530" y="4614476"/>
            <a:ext cx="484094" cy="3137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8AB830-8B55-E846-B031-D82DF1C5EE47}"/>
                  </a:ext>
                </a:extLst>
              </p:cNvPr>
              <p:cNvSpPr txBox="1"/>
              <p:nvPr/>
            </p:nvSpPr>
            <p:spPr>
              <a:xfrm>
                <a:off x="2209800" y="4499072"/>
                <a:ext cx="193270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8AB830-8B55-E846-B031-D82DF1C5E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499072"/>
                <a:ext cx="1932709" cy="756233"/>
              </a:xfrm>
              <a:prstGeom prst="rect">
                <a:avLst/>
              </a:prstGeom>
              <a:blipFill>
                <a:blip r:embed="rId8"/>
                <a:stretch>
                  <a:fillRect l="-6536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CE5AD3-5F1A-6548-8F35-BA4345F1340A}"/>
                  </a:ext>
                </a:extLst>
              </p:cNvPr>
              <p:cNvSpPr txBox="1"/>
              <p:nvPr/>
            </p:nvSpPr>
            <p:spPr>
              <a:xfrm>
                <a:off x="4620307" y="4338386"/>
                <a:ext cx="2272995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CE5AD3-5F1A-6548-8F35-BA4345F13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307" y="4338386"/>
                <a:ext cx="2272995" cy="1077603"/>
              </a:xfrm>
              <a:prstGeom prst="rect">
                <a:avLst/>
              </a:prstGeom>
              <a:blipFill>
                <a:blip r:embed="rId9"/>
                <a:stretch>
                  <a:fillRect l="-556" t="-67059" b="-1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3871EF2-BBFC-4E40-9FF4-F952F7A773DC}"/>
              </a:ext>
            </a:extLst>
          </p:cNvPr>
          <p:cNvSpPr txBox="1"/>
          <p:nvPr/>
        </p:nvSpPr>
        <p:spPr>
          <a:xfrm>
            <a:off x="2230376" y="55339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 of data</a:t>
            </a:r>
          </a:p>
          <a:p>
            <a:r>
              <a:rPr lang="en-US" sz="1400" dirty="0"/>
              <a:t>(sample mean)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F5E852-39D2-9C43-A694-7D4461B0A748}"/>
              </a:ext>
            </a:extLst>
          </p:cNvPr>
          <p:cNvSpPr txBox="1"/>
          <p:nvPr/>
        </p:nvSpPr>
        <p:spPr>
          <a:xfrm>
            <a:off x="5023388" y="5533906"/>
            <a:ext cx="147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Variance of data</a:t>
            </a:r>
          </a:p>
          <a:p>
            <a:r>
              <a:rPr lang="en-US" sz="1400" dirty="0"/>
              <a:t>(sample variance)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F15406-2095-9243-80E8-C1B629576D8A}"/>
              </a:ext>
            </a:extLst>
          </p:cNvPr>
          <p:cNvCxnSpPr>
            <a:cxnSpLocks/>
          </p:cNvCxnSpPr>
          <p:nvPr/>
        </p:nvCxnSpPr>
        <p:spPr>
          <a:xfrm flipV="1">
            <a:off x="7109012" y="4499072"/>
            <a:ext cx="537882" cy="37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E4D24-8E1A-A549-B6C4-6518C74A1FA2}"/>
                  </a:ext>
                </a:extLst>
              </p:cNvPr>
              <p:cNvSpPr txBox="1"/>
              <p:nvPr/>
            </p:nvSpPr>
            <p:spPr>
              <a:xfrm>
                <a:off x="7772400" y="4041869"/>
                <a:ext cx="3953435" cy="1085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When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is estimated by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600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in order to get an unbiased estimate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E4D24-8E1A-A549-B6C4-6518C74A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041869"/>
                <a:ext cx="3953435" cy="1085875"/>
              </a:xfrm>
              <a:prstGeom prst="rect">
                <a:avLst/>
              </a:prstGeom>
              <a:blipFill>
                <a:blip r:embed="rId10"/>
                <a:stretch>
                  <a:fillRect l="-965" t="-1149" b="-2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107077-2A18-9241-B0F2-7DAAA47A17FD}"/>
                  </a:ext>
                </a:extLst>
              </p:cNvPr>
              <p:cNvSpPr txBox="1"/>
              <p:nvPr/>
            </p:nvSpPr>
            <p:spPr>
              <a:xfrm>
                <a:off x="7772400" y="5450910"/>
                <a:ext cx="38086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These are the reasonable estimates of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 data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107077-2A18-9241-B0F2-7DAAA47A1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450910"/>
                <a:ext cx="3808671" cy="646331"/>
              </a:xfrm>
              <a:prstGeom prst="rect">
                <a:avLst/>
              </a:prstGeom>
              <a:blipFill>
                <a:blip r:embed="rId11"/>
                <a:stretch>
                  <a:fillRect l="-1333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9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 animBg="1"/>
      <p:bldP spid="15" grpId="0"/>
      <p:bldP spid="16" grpId="0"/>
      <p:bldP spid="17" grpId="0"/>
      <p:bldP spid="18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40B-D30A-9642-8BE6-85FF3949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Mixture of Gaussians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034B-8645-0447-BA6A-FEB67E2F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6092B-1FB4-C642-A828-FBE07F34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E22BB-E021-8C47-86AE-28AE8BFE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E7A2C-82F1-984D-8F90-1FAD946D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C627C-003F-F84F-919E-325AE039E7FF}"/>
                  </a:ext>
                </a:extLst>
              </p:cNvPr>
              <p:cNvSpPr txBox="1"/>
              <p:nvPr/>
            </p:nvSpPr>
            <p:spPr>
              <a:xfrm>
                <a:off x="838200" y="1396312"/>
                <a:ext cx="952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example has the assumption that data are drawn from one Gaussian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C627C-003F-F84F-919E-325AE039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6312"/>
                <a:ext cx="9526775" cy="369332"/>
              </a:xfrm>
              <a:prstGeom prst="rect">
                <a:avLst/>
              </a:prstGeom>
              <a:blipFill>
                <a:blip r:embed="rId3"/>
                <a:stretch>
                  <a:fillRect l="-533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53490-7303-6D41-8C4E-DC294841E94A}"/>
                  </a:ext>
                </a:extLst>
              </p:cNvPr>
              <p:cNvSpPr txBox="1"/>
              <p:nvPr/>
            </p:nvSpPr>
            <p:spPr>
              <a:xfrm>
                <a:off x="838200" y="1849821"/>
                <a:ext cx="8328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if there are multiple Gaussian distributions: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53490-7303-6D41-8C4E-DC294841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9821"/>
                <a:ext cx="8328434" cy="369332"/>
              </a:xfrm>
              <a:prstGeom prst="rect">
                <a:avLst/>
              </a:prstGeom>
              <a:blipFill>
                <a:blip r:embed="rId4"/>
                <a:stretch>
                  <a:fillRect l="-6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4B3043-DC7B-134C-8E6B-4EAACFB72022}"/>
              </a:ext>
            </a:extLst>
          </p:cNvPr>
          <p:cNvSpPr txBox="1"/>
          <p:nvPr/>
        </p:nvSpPr>
        <p:spPr>
          <a:xfrm>
            <a:off x="838200" y="2743200"/>
            <a:ext cx="307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generate the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0CEC7-FC6D-D14D-B6E4-D9B9674BFB85}"/>
                  </a:ext>
                </a:extLst>
              </p:cNvPr>
              <p:cNvSpPr txBox="1"/>
              <p:nvPr/>
            </p:nvSpPr>
            <p:spPr>
              <a:xfrm>
                <a:off x="2133600" y="3321269"/>
                <a:ext cx="6424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 1: Draw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distributions 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E0CEC7-FC6D-D14D-B6E4-D9B9674BF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321269"/>
                <a:ext cx="6424964" cy="369332"/>
              </a:xfrm>
              <a:prstGeom prst="rect">
                <a:avLst/>
              </a:prstGeom>
              <a:blipFill>
                <a:blip r:embed="rId5"/>
                <a:stretch>
                  <a:fillRect l="-79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0CCD1-1CDA-0A41-A4DB-384DAB1D0E00}"/>
                  </a:ext>
                </a:extLst>
              </p:cNvPr>
              <p:cNvSpPr txBox="1"/>
              <p:nvPr/>
            </p:nvSpPr>
            <p:spPr>
              <a:xfrm>
                <a:off x="2133600" y="4863873"/>
                <a:ext cx="710752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Step 2: Suppose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chosen, draw a data point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0CCD1-1CDA-0A41-A4DB-384DAB1D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863873"/>
                <a:ext cx="7107523" cy="391646"/>
              </a:xfrm>
              <a:prstGeom prst="rect">
                <a:avLst/>
              </a:prstGeom>
              <a:blipFill>
                <a:blip r:embed="rId6"/>
                <a:stretch>
                  <a:fillRect l="-714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17D4628-2870-0343-BC1A-78F57B381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50" y="3839904"/>
            <a:ext cx="2473000" cy="618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21E6AA-B748-B348-8368-1281FFDDB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650" y="3836272"/>
            <a:ext cx="2473000" cy="618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A14DC3-ED71-6C48-8020-9BA821886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913" y="3836271"/>
            <a:ext cx="2473000" cy="6187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7F0DAF-C8EE-2845-A374-B2AD40DAEAC8}"/>
              </a:ext>
            </a:extLst>
          </p:cNvPr>
          <p:cNvSpPr txBox="1"/>
          <p:nvPr/>
        </p:nvSpPr>
        <p:spPr>
          <a:xfrm>
            <a:off x="7063599" y="420270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FC7658-519D-2148-8D58-9753EF4FA952}"/>
                  </a:ext>
                </a:extLst>
              </p:cNvPr>
              <p:cNvSpPr/>
              <p:nvPr/>
            </p:nvSpPr>
            <p:spPr>
              <a:xfrm>
                <a:off x="2591314" y="4174072"/>
                <a:ext cx="773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FC7658-519D-2148-8D58-9753EF4FA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314" y="4174072"/>
                <a:ext cx="77367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0CB338-BE32-5544-9A16-96E39921CEED}"/>
                  </a:ext>
                </a:extLst>
              </p:cNvPr>
              <p:cNvSpPr/>
              <p:nvPr/>
            </p:nvSpPr>
            <p:spPr>
              <a:xfrm>
                <a:off x="5064313" y="4174072"/>
                <a:ext cx="7843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0CB338-BE32-5544-9A16-96E39921C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13" y="4174072"/>
                <a:ext cx="784317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F103D1-5A8D-8647-92E9-C8988691AF21}"/>
                  </a:ext>
                </a:extLst>
              </p:cNvPr>
              <p:cNvSpPr/>
              <p:nvPr/>
            </p:nvSpPr>
            <p:spPr>
              <a:xfrm>
                <a:off x="8652191" y="4124610"/>
                <a:ext cx="803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F103D1-5A8D-8647-92E9-C8988691A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91" y="4124610"/>
                <a:ext cx="803810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07C020A-A100-E24A-842C-AFC172267042}"/>
                  </a:ext>
                </a:extLst>
              </p:cNvPr>
              <p:cNvSpPr/>
              <p:nvPr/>
            </p:nvSpPr>
            <p:spPr>
              <a:xfrm>
                <a:off x="2748969" y="5365942"/>
                <a:ext cx="3526543" cy="879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07C020A-A100-E24A-842C-AFC172267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69" y="5365942"/>
                <a:ext cx="3526543" cy="879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4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E5E2-0EBB-E142-847D-ABD1EF34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19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Example of 2 Gaussians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EE12-F1BB-9E40-9C90-533DD59B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E11C4-8B85-074B-8714-F4374DE5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2684-703E-6241-97E0-6EBEFAC6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5B171-28EF-974F-AB2E-AF53E5B0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C7CE36-EBBC-F242-AB3A-E159A53F7EC2}"/>
              </a:ext>
            </a:extLst>
          </p:cNvPr>
          <p:cNvSpPr txBox="1"/>
          <p:nvPr/>
        </p:nvSpPr>
        <p:spPr>
          <a:xfrm>
            <a:off x="838200" y="1375289"/>
            <a:ext cx="469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of two kinds of fish: Salmon &amp; Tuna fish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04CF51-EC45-AF48-A258-171FE69EBF8A}"/>
              </a:ext>
            </a:extLst>
          </p:cNvPr>
          <p:cNvCxnSpPr>
            <a:cxnSpLocks/>
          </p:cNvCxnSpPr>
          <p:nvPr/>
        </p:nvCxnSpPr>
        <p:spPr>
          <a:xfrm>
            <a:off x="1492469" y="4046483"/>
            <a:ext cx="89653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4CA585-9DC5-674F-B8EE-EAB49F2D96C8}"/>
              </a:ext>
            </a:extLst>
          </p:cNvPr>
          <p:cNvSpPr txBox="1"/>
          <p:nvPr/>
        </p:nvSpPr>
        <p:spPr>
          <a:xfrm>
            <a:off x="9982200" y="4196413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lbs</a:t>
            </a:r>
            <a:r>
              <a:rPr lang="en-US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0199B-7474-504A-88CE-4A610DFB87F9}"/>
              </a:ext>
            </a:extLst>
          </p:cNvPr>
          <p:cNvGrpSpPr/>
          <p:nvPr/>
        </p:nvGrpSpPr>
        <p:grpSpPr>
          <a:xfrm>
            <a:off x="1962080" y="3863700"/>
            <a:ext cx="3469213" cy="381152"/>
            <a:chOff x="1962080" y="3863700"/>
            <a:chExt cx="3469213" cy="381152"/>
          </a:xfrm>
        </p:grpSpPr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46E224AA-EBB2-8C4B-BD12-BD6D50B4A080}"/>
                </a:ext>
              </a:extLst>
            </p:cNvPr>
            <p:cNvSpPr/>
            <p:nvPr/>
          </p:nvSpPr>
          <p:spPr>
            <a:xfrm>
              <a:off x="3693982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80DC8F8-47AB-F948-AF88-19062D0FAC40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6C469611-32B2-5045-8816-164A4D5629C4}"/>
                </a:ext>
              </a:extLst>
            </p:cNvPr>
            <p:cNvSpPr/>
            <p:nvPr/>
          </p:nvSpPr>
          <p:spPr>
            <a:xfrm>
              <a:off x="3956199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C5042CA2-F12C-CA44-A2C9-5CE90EAEF869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3B080662-C5F3-764C-B724-901D06D1776B}"/>
                </a:ext>
              </a:extLst>
            </p:cNvPr>
            <p:cNvSpPr/>
            <p:nvPr/>
          </p:nvSpPr>
          <p:spPr>
            <a:xfrm>
              <a:off x="4131010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E490C98E-9145-D941-B268-EAADDE75D3B4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76242D05-BC78-BD48-AF1C-A16D9A9E6BF9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A2324702-45D0-1A4F-B02C-2D8EC428F8B0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310FD1AB-7429-7042-9900-28C28D3651D6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ACE48D7D-356F-164B-A28E-9A548640E62F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95F16E02-A164-E647-9A55-A785BA1D4FEF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F7E92D24-73EC-284D-8F60-F02A9FC8E150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AE18B0A1-A8FD-2B42-8D7E-0DDAD9759068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64200233-E9F7-7441-BD56-2577044D3C9D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>
              <a:extLst>
                <a:ext uri="{FF2B5EF4-FFF2-40B4-BE49-F238E27FC236}">
                  <a16:creationId xmlns:a16="http://schemas.microsoft.com/office/drawing/2014/main" id="{BD0CE4DC-08B6-D343-8EC1-472A7BCBA2E7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2E764DCC-07CC-A941-8BA4-2DB7C51A4F16}"/>
                </a:ext>
              </a:extLst>
            </p:cNvPr>
            <p:cNvSpPr/>
            <p:nvPr/>
          </p:nvSpPr>
          <p:spPr>
            <a:xfrm>
              <a:off x="3771604" y="388787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CEEAEC-E0B8-494A-9FD7-074548314F95}"/>
              </a:ext>
            </a:extLst>
          </p:cNvPr>
          <p:cNvGrpSpPr/>
          <p:nvPr/>
        </p:nvGrpSpPr>
        <p:grpSpPr>
          <a:xfrm>
            <a:off x="5515989" y="3854580"/>
            <a:ext cx="4131650" cy="377663"/>
            <a:chOff x="1962080" y="3870345"/>
            <a:chExt cx="4131650" cy="377663"/>
          </a:xfrm>
        </p:grpSpPr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45824885-CC09-B342-9AC0-4B1595B5ABA8}"/>
                </a:ext>
              </a:extLst>
            </p:cNvPr>
            <p:cNvSpPr/>
            <p:nvPr/>
          </p:nvSpPr>
          <p:spPr>
            <a:xfrm>
              <a:off x="3693982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00EED69A-2E37-AC4C-B952-1B068BDB54B5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>
              <a:extLst>
                <a:ext uri="{FF2B5EF4-FFF2-40B4-BE49-F238E27FC236}">
                  <a16:creationId xmlns:a16="http://schemas.microsoft.com/office/drawing/2014/main" id="{0CD14772-B19E-E84C-9DF8-92453BBE2593}"/>
                </a:ext>
              </a:extLst>
            </p:cNvPr>
            <p:cNvSpPr/>
            <p:nvPr/>
          </p:nvSpPr>
          <p:spPr>
            <a:xfrm>
              <a:off x="3956199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>
              <a:extLst>
                <a:ext uri="{FF2B5EF4-FFF2-40B4-BE49-F238E27FC236}">
                  <a16:creationId xmlns:a16="http://schemas.microsoft.com/office/drawing/2014/main" id="{2DC1037B-31E5-534B-9D4B-C7E5B2F25543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6F4AC878-6C24-574F-A13B-F110ACFA63E9}"/>
                </a:ext>
              </a:extLst>
            </p:cNvPr>
            <p:cNvSpPr/>
            <p:nvPr/>
          </p:nvSpPr>
          <p:spPr>
            <a:xfrm>
              <a:off x="4131010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Multiply 35">
              <a:extLst>
                <a:ext uri="{FF2B5EF4-FFF2-40B4-BE49-F238E27FC236}">
                  <a16:creationId xmlns:a16="http://schemas.microsoft.com/office/drawing/2014/main" id="{19414F52-B4F2-E149-8670-783E7BC9D5F2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F54318E6-F537-9E4E-B96C-541FF98F25AE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>
              <a:extLst>
                <a:ext uri="{FF2B5EF4-FFF2-40B4-BE49-F238E27FC236}">
                  <a16:creationId xmlns:a16="http://schemas.microsoft.com/office/drawing/2014/main" id="{4EA130C6-659A-8E42-BDF1-A35C45D2C56B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>
              <a:extLst>
                <a:ext uri="{FF2B5EF4-FFF2-40B4-BE49-F238E27FC236}">
                  <a16:creationId xmlns:a16="http://schemas.microsoft.com/office/drawing/2014/main" id="{3E85F431-A6EC-1543-A208-71831481E229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>
              <a:extLst>
                <a:ext uri="{FF2B5EF4-FFF2-40B4-BE49-F238E27FC236}">
                  <a16:creationId xmlns:a16="http://schemas.microsoft.com/office/drawing/2014/main" id="{59FA6B61-657A-0849-B614-B3B6537A3F46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>
              <a:extLst>
                <a:ext uri="{FF2B5EF4-FFF2-40B4-BE49-F238E27FC236}">
                  <a16:creationId xmlns:a16="http://schemas.microsoft.com/office/drawing/2014/main" id="{43D56B43-4292-7C4D-8450-E7CD523020A3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>
              <a:extLst>
                <a:ext uri="{FF2B5EF4-FFF2-40B4-BE49-F238E27FC236}">
                  <a16:creationId xmlns:a16="http://schemas.microsoft.com/office/drawing/2014/main" id="{2B8265EA-4B74-9741-BD5C-298FD257FF75}"/>
                </a:ext>
              </a:extLst>
            </p:cNvPr>
            <p:cNvSpPr/>
            <p:nvPr/>
          </p:nvSpPr>
          <p:spPr>
            <a:xfrm>
              <a:off x="5744107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>
              <a:extLst>
                <a:ext uri="{FF2B5EF4-FFF2-40B4-BE49-F238E27FC236}">
                  <a16:creationId xmlns:a16="http://schemas.microsoft.com/office/drawing/2014/main" id="{616347F5-41EC-FB44-A6AA-6EEC0A2A6033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5BC3577E-8870-174C-8961-3759757DBE42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>
              <a:extLst>
                <a:ext uri="{FF2B5EF4-FFF2-40B4-BE49-F238E27FC236}">
                  <a16:creationId xmlns:a16="http://schemas.microsoft.com/office/drawing/2014/main" id="{FC65E232-29D9-5C41-AC83-190BB3DBE83F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58C431D3-88D4-1F43-8657-73CC9353BAF2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>
              <a:extLst>
                <a:ext uri="{FF2B5EF4-FFF2-40B4-BE49-F238E27FC236}">
                  <a16:creationId xmlns:a16="http://schemas.microsoft.com/office/drawing/2014/main" id="{2CC22510-DEF8-944B-8DB3-DE00270E61AC}"/>
                </a:ext>
              </a:extLst>
            </p:cNvPr>
            <p:cNvSpPr/>
            <p:nvPr/>
          </p:nvSpPr>
          <p:spPr>
            <a:xfrm>
              <a:off x="3771604" y="389838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BDC9125-81A0-C84E-904A-4521169A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56" y="2812508"/>
            <a:ext cx="3732679" cy="93387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E8C08D-54AF-244F-AED9-49A82FE83468}"/>
              </a:ext>
            </a:extLst>
          </p:cNvPr>
          <p:cNvCxnSpPr>
            <a:cxnSpLocks/>
          </p:cNvCxnSpPr>
          <p:nvPr/>
        </p:nvCxnSpPr>
        <p:spPr>
          <a:xfrm>
            <a:off x="3847773" y="2695350"/>
            <a:ext cx="0" cy="10510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27A444-1E50-6043-BA88-FA819C598B5D}"/>
                  </a:ext>
                </a:extLst>
              </p:cNvPr>
              <p:cNvSpPr txBox="1"/>
              <p:nvPr/>
            </p:nvSpPr>
            <p:spPr>
              <a:xfrm>
                <a:off x="3835449" y="2438755"/>
                <a:ext cx="1482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=?,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27A444-1E50-6043-BA88-FA819C598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49" y="2438755"/>
                <a:ext cx="1482201" cy="369332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5548C1F-0107-FD4C-BB29-B91FFE37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73" y="2805862"/>
            <a:ext cx="3732679" cy="933877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53EDC0-0236-C444-A574-4A3EE1A610D6}"/>
              </a:ext>
            </a:extLst>
          </p:cNvPr>
          <p:cNvCxnSpPr>
            <a:cxnSpLocks/>
          </p:cNvCxnSpPr>
          <p:nvPr/>
        </p:nvCxnSpPr>
        <p:spPr>
          <a:xfrm>
            <a:off x="7355090" y="2688704"/>
            <a:ext cx="0" cy="10510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0FDF7E-0B92-CC48-87CB-4F3EB74D9D1F}"/>
                  </a:ext>
                </a:extLst>
              </p:cNvPr>
              <p:cNvSpPr txBox="1"/>
              <p:nvPr/>
            </p:nvSpPr>
            <p:spPr>
              <a:xfrm>
                <a:off x="7342766" y="2432109"/>
                <a:ext cx="1492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=?,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60FDF7E-0B92-CC48-87CB-4F3EB74D9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66" y="2432109"/>
                <a:ext cx="1492845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0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4527-B83E-E142-AAB3-16CF2CA2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6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a data point is generated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5E66-1170-CB46-B15B-8FFA6F44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50725-F5D3-A544-9BAC-5E624745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86BD-2ECB-494B-BB91-CF73C9D1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3CB64-D5BE-5042-B54A-E54121D5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0D5D5D-7A7A-AC4F-AB72-D66FDFEAF1C2}"/>
                  </a:ext>
                </a:extLst>
              </p:cNvPr>
              <p:cNvSpPr txBox="1"/>
              <p:nvPr/>
            </p:nvSpPr>
            <p:spPr>
              <a:xfrm>
                <a:off x="907358" y="1528426"/>
                <a:ext cx="6262484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generated according to the following process: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0D5D5D-7A7A-AC4F-AB72-D66FDFEA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58" y="1528426"/>
                <a:ext cx="6262484" cy="380810"/>
              </a:xfrm>
              <a:prstGeom prst="rect">
                <a:avLst/>
              </a:prstGeom>
              <a:blipFill>
                <a:blip r:embed="rId3"/>
                <a:stretch>
                  <a:fillRect l="-60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0AE84E-EF63-554A-8905-C96B6534FD21}"/>
                  </a:ext>
                </a:extLst>
              </p:cNvPr>
              <p:cNvSpPr txBox="1"/>
              <p:nvPr/>
            </p:nvSpPr>
            <p:spPr>
              <a:xfrm>
                <a:off x="1807779" y="2312276"/>
                <a:ext cx="34172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First, select the fish kind with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of being Salmon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of being Tuna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0AE84E-EF63-554A-8905-C96B6534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79" y="2312276"/>
                <a:ext cx="3417282" cy="1200329"/>
              </a:xfrm>
              <a:prstGeom prst="rect">
                <a:avLst/>
              </a:prstGeom>
              <a:blipFill>
                <a:blip r:embed="rId4"/>
                <a:stretch>
                  <a:fillRect l="-1111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581BFC-2C1E-9245-B6D0-119B4F0E5BEC}"/>
                  </a:ext>
                </a:extLst>
              </p:cNvPr>
              <p:cNvSpPr txBox="1"/>
              <p:nvPr/>
            </p:nvSpPr>
            <p:spPr>
              <a:xfrm>
                <a:off x="1810083" y="3892825"/>
                <a:ext cx="8571834" cy="1005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the fish kind, generate the data point from the corresponding Gaussian distribution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Salmon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Tuna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581BFC-2C1E-9245-B6D0-119B4F0E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083" y="3892825"/>
                <a:ext cx="8571834" cy="1005019"/>
              </a:xfrm>
              <a:prstGeom prst="rect">
                <a:avLst/>
              </a:prstGeom>
              <a:blipFill>
                <a:blip r:embed="rId5"/>
                <a:stretch>
                  <a:fillRect l="-593" t="-2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6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C9E2-9697-7C40-B4C1-B9C38CD4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917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Introduce latent (unobserved)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9D61A-D807-C549-B78B-E20576C9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290CB-852B-7043-A128-D285FD99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9BA5-A51D-A148-A3DD-010ECEBF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6CEDF-C66F-DE42-8378-AF1482F2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9C6BE1-995F-EE43-B5F2-9E451531F9CE}"/>
                  </a:ext>
                </a:extLst>
              </p:cNvPr>
              <p:cNvSpPr txBox="1"/>
              <p:nvPr/>
            </p:nvSpPr>
            <p:spPr>
              <a:xfrm>
                <a:off x="1082566" y="1660634"/>
                <a:ext cx="46027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Model parameters: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9C6BE1-995F-EE43-B5F2-9E451531F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66" y="1660634"/>
                <a:ext cx="4602735" cy="369332"/>
              </a:xfrm>
              <a:prstGeom prst="rect">
                <a:avLst/>
              </a:prstGeom>
              <a:blipFill>
                <a:blip r:embed="rId3"/>
                <a:stretch>
                  <a:fillRect l="-82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3E2BE39-B8BB-6E4B-BA6B-093A4F346408}"/>
              </a:ext>
            </a:extLst>
          </p:cNvPr>
          <p:cNvGrpSpPr/>
          <p:nvPr/>
        </p:nvGrpSpPr>
        <p:grpSpPr>
          <a:xfrm>
            <a:off x="1882767" y="2029966"/>
            <a:ext cx="2825261" cy="677109"/>
            <a:chOff x="1882767" y="2029966"/>
            <a:chExt cx="2825261" cy="67710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C8293B-0CCB-CD44-8E4A-B9649504FB19}"/>
                </a:ext>
              </a:extLst>
            </p:cNvPr>
            <p:cNvCxnSpPr/>
            <p:nvPr/>
          </p:nvCxnSpPr>
          <p:spPr>
            <a:xfrm>
              <a:off x="3478924" y="2031435"/>
              <a:ext cx="55967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482717-4556-854F-B965-BEB113EDC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5398" y="2029966"/>
              <a:ext cx="183527" cy="336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38635D-3AC5-0D4D-A95D-E587B2ED4131}"/>
                </a:ext>
              </a:extLst>
            </p:cNvPr>
            <p:cNvSpPr txBox="1"/>
            <p:nvPr/>
          </p:nvSpPr>
          <p:spPr>
            <a:xfrm>
              <a:off x="1882767" y="2399298"/>
              <a:ext cx="2825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Parameters for mixture probabilities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82CC35-22E6-3E4D-B568-05D6C15E6F6E}"/>
              </a:ext>
            </a:extLst>
          </p:cNvPr>
          <p:cNvGrpSpPr/>
          <p:nvPr/>
        </p:nvGrpSpPr>
        <p:grpSpPr>
          <a:xfrm>
            <a:off x="4235669" y="2029966"/>
            <a:ext cx="4689622" cy="677108"/>
            <a:chOff x="4235669" y="2029966"/>
            <a:chExt cx="4689622" cy="67710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260CD7-70BC-634C-AD2E-2C2644350398}"/>
                </a:ext>
              </a:extLst>
            </p:cNvPr>
            <p:cNvCxnSpPr/>
            <p:nvPr/>
          </p:nvCxnSpPr>
          <p:spPr>
            <a:xfrm>
              <a:off x="4235669" y="2029966"/>
              <a:ext cx="1229710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C39ED5-6FB1-384C-92A9-319A35EBD1BE}"/>
                </a:ext>
              </a:extLst>
            </p:cNvPr>
            <p:cNvCxnSpPr/>
            <p:nvPr/>
          </p:nvCxnSpPr>
          <p:spPr>
            <a:xfrm>
              <a:off x="5465379" y="2029966"/>
              <a:ext cx="304800" cy="33633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E4EBEB-E2DB-6C48-94BA-48AAD6F5CEC0}"/>
                </a:ext>
              </a:extLst>
            </p:cNvPr>
            <p:cNvSpPr txBox="1"/>
            <p:nvPr/>
          </p:nvSpPr>
          <p:spPr>
            <a:xfrm>
              <a:off x="5685301" y="2399297"/>
              <a:ext cx="3239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Parameters for each Gaussian distribution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5BCEAB-2A21-CD41-AE75-71AE6ACF0BBA}"/>
                  </a:ext>
                </a:extLst>
              </p:cNvPr>
              <p:cNvSpPr txBox="1"/>
              <p:nvPr/>
            </p:nvSpPr>
            <p:spPr>
              <a:xfrm>
                <a:off x="1082566" y="4730655"/>
                <a:ext cx="2947923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 the likelihood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5BCEAB-2A21-CD41-AE75-71AE6ACF0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66" y="4730655"/>
                <a:ext cx="2947923" cy="380810"/>
              </a:xfrm>
              <a:prstGeom prst="rect">
                <a:avLst/>
              </a:prstGeom>
              <a:blipFill>
                <a:blip r:embed="rId4"/>
                <a:stretch>
                  <a:fillRect l="-1288" t="-3333" r="-8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0D312E-EEBF-6C46-9A1B-DCD94A5D5E3C}"/>
                  </a:ext>
                </a:extLst>
              </p:cNvPr>
              <p:cNvSpPr txBox="1"/>
              <p:nvPr/>
            </p:nvSpPr>
            <p:spPr>
              <a:xfrm>
                <a:off x="1247621" y="5333919"/>
                <a:ext cx="2934521" cy="694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0D312E-EEBF-6C46-9A1B-DCD94A5D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21" y="5333919"/>
                <a:ext cx="2934521" cy="694998"/>
              </a:xfrm>
              <a:prstGeom prst="rect">
                <a:avLst/>
              </a:prstGeom>
              <a:blipFill>
                <a:blip r:embed="rId5"/>
                <a:stretch>
                  <a:fillRect l="-1293" t="-143636" r="-2586" b="-1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369F79-530B-E048-92AE-08E9485D06B4}"/>
                  </a:ext>
                </a:extLst>
              </p:cNvPr>
              <p:cNvSpPr txBox="1"/>
              <p:nvPr/>
            </p:nvSpPr>
            <p:spPr>
              <a:xfrm>
                <a:off x="1082566" y="3104959"/>
                <a:ext cx="6141938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we don’t know if it is a Salmon or Tuna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369F79-530B-E048-92AE-08E9485D0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66" y="3104959"/>
                <a:ext cx="6141938" cy="380810"/>
              </a:xfrm>
              <a:prstGeom prst="rect">
                <a:avLst/>
              </a:prstGeom>
              <a:blipFill>
                <a:blip r:embed="rId6"/>
                <a:stretch>
                  <a:fillRect l="-61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60DB4D-33A2-D34C-94D0-2C39F955535E}"/>
                  </a:ext>
                </a:extLst>
              </p:cNvPr>
              <p:cNvSpPr txBox="1"/>
              <p:nvPr/>
            </p:nvSpPr>
            <p:spPr>
              <a:xfrm>
                <a:off x="1082566" y="3579035"/>
                <a:ext cx="843461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 the latent random variable indicating which Gaussian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from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60DB4D-33A2-D34C-94D0-2C39F955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66" y="3579035"/>
                <a:ext cx="8434617" cy="380810"/>
              </a:xfrm>
              <a:prstGeom prst="rect">
                <a:avLst/>
              </a:prstGeom>
              <a:blipFill>
                <a:blip r:embed="rId7"/>
                <a:stretch>
                  <a:fillRect l="-451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76D667-2A30-294E-8791-4A33488891F7}"/>
                  </a:ext>
                </a:extLst>
              </p:cNvPr>
              <p:cNvSpPr txBox="1"/>
              <p:nvPr/>
            </p:nvSpPr>
            <p:spPr>
              <a:xfrm>
                <a:off x="1851102" y="4103649"/>
                <a:ext cx="3729226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Salmon,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for Tuna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76D667-2A30-294E-8791-4A3348889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02" y="4103649"/>
                <a:ext cx="3729226" cy="380810"/>
              </a:xfrm>
              <a:prstGeom prst="rect">
                <a:avLst/>
              </a:prstGeom>
              <a:blipFill>
                <a:blip r:embed="rId8"/>
                <a:stretch>
                  <a:fillRect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021FBF-D20C-2F4E-BBE5-5BD845C122BD}"/>
              </a:ext>
            </a:extLst>
          </p:cNvPr>
          <p:cNvCxnSpPr/>
          <p:nvPr/>
        </p:nvCxnSpPr>
        <p:spPr>
          <a:xfrm>
            <a:off x="4628561" y="4730655"/>
            <a:ext cx="0" cy="137791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CA80BE-3948-7E41-BECC-B691877C43D7}"/>
                  </a:ext>
                </a:extLst>
              </p:cNvPr>
              <p:cNvSpPr txBox="1"/>
              <p:nvPr/>
            </p:nvSpPr>
            <p:spPr>
              <a:xfrm>
                <a:off x="4850524" y="4730655"/>
                <a:ext cx="3223181" cy="1305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CA80BE-3948-7E41-BECC-B691877C4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524" y="4730655"/>
                <a:ext cx="3223181" cy="1305229"/>
              </a:xfrm>
              <a:prstGeom prst="rect">
                <a:avLst/>
              </a:prstGeom>
              <a:blipFill>
                <a:blip r:embed="rId9"/>
                <a:stretch>
                  <a:fillRect l="-1569" t="-9709" r="-1569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75A31957-F80D-D141-929D-6A5B01D1D799}"/>
              </a:ext>
            </a:extLst>
          </p:cNvPr>
          <p:cNvSpPr/>
          <p:nvPr/>
        </p:nvSpPr>
        <p:spPr>
          <a:xfrm>
            <a:off x="8295667" y="5030992"/>
            <a:ext cx="457200" cy="38862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CED911-8212-A447-90C9-7E22A29EDEC4}"/>
                  </a:ext>
                </a:extLst>
              </p:cNvPr>
              <p:cNvSpPr/>
              <p:nvPr/>
            </p:nvSpPr>
            <p:spPr>
              <a:xfrm>
                <a:off x="8974829" y="4730655"/>
                <a:ext cx="2696764" cy="1147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CED911-8212-A447-90C9-7E22A29ED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829" y="4730655"/>
                <a:ext cx="2696764" cy="1147750"/>
              </a:xfrm>
              <a:prstGeom prst="rect">
                <a:avLst/>
              </a:prstGeom>
              <a:blipFill>
                <a:blip r:embed="rId10"/>
                <a:stretch>
                  <a:fillRect l="-27230" t="-51648" b="-1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2030199-09B8-1E4E-AB26-2A8EC1B36E3F}"/>
              </a:ext>
            </a:extLst>
          </p:cNvPr>
          <p:cNvSpPr txBox="1"/>
          <p:nvPr/>
        </p:nvSpPr>
        <p:spPr>
          <a:xfrm>
            <a:off x="9203705" y="4189763"/>
            <a:ext cx="223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Rewrite the likelihood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9089FE-C3D0-2444-8E63-3B16B15DD333}"/>
              </a:ext>
            </a:extLst>
          </p:cNvPr>
          <p:cNvCxnSpPr/>
          <p:nvPr/>
        </p:nvCxnSpPr>
        <p:spPr>
          <a:xfrm>
            <a:off x="2549769" y="3933469"/>
            <a:ext cx="20787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3" grpId="0"/>
      <p:bldP spid="28" grpId="0"/>
      <p:bldP spid="29" grpId="0"/>
      <p:bldP spid="31" grpId="0"/>
      <p:bldP spid="34" grpId="0"/>
      <p:bldP spid="35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484A-3D8D-354E-8423-B51BCCB3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6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Log likelihood of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78B8-2953-F84C-B12D-F8EAF731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1839B-8B41-9B40-809C-FB9DF1ED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68A2A-D14C-044D-A2C0-C3E59A29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BFD70-4622-0B4D-A261-B04BED9FECCD}"/>
              </a:ext>
            </a:extLst>
          </p:cNvPr>
          <p:cNvSpPr txBox="1"/>
          <p:nvPr/>
        </p:nvSpPr>
        <p:spPr>
          <a:xfrm>
            <a:off x="635983" y="1520777"/>
            <a:ext cx="327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likelihood of the whole 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F476A4-C628-1445-988E-2EB43739E3E2}"/>
                  </a:ext>
                </a:extLst>
              </p:cNvPr>
              <p:cNvSpPr txBox="1"/>
              <p:nvPr/>
            </p:nvSpPr>
            <p:spPr>
              <a:xfrm>
                <a:off x="3906878" y="1356252"/>
                <a:ext cx="5953040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F476A4-C628-1445-988E-2EB43739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878" y="1356252"/>
                <a:ext cx="5953040" cy="692497"/>
              </a:xfrm>
              <a:prstGeom prst="rect">
                <a:avLst/>
              </a:prstGeom>
              <a:blipFill>
                <a:blip r:embed="rId2"/>
                <a:stretch>
                  <a:fillRect l="-426" t="-118182" r="-853" b="-17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44DCD0A-36B1-FA4C-8346-FC55B124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E8A20-F935-814B-A9E0-164195F4D4DB}"/>
              </a:ext>
            </a:extLst>
          </p:cNvPr>
          <p:cNvSpPr txBox="1"/>
          <p:nvPr/>
        </p:nvSpPr>
        <p:spPr>
          <a:xfrm>
            <a:off x="635983" y="2653955"/>
            <a:ext cx="153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likelihood: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D3E345-6B9D-CB4D-BA1B-5DB0E483AE30}"/>
                  </a:ext>
                </a:extLst>
              </p:cNvPr>
              <p:cNvSpPr txBox="1"/>
              <p:nvPr/>
            </p:nvSpPr>
            <p:spPr>
              <a:xfrm>
                <a:off x="2175763" y="2488399"/>
                <a:ext cx="9826151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D3E345-6B9D-CB4D-BA1B-5DB0E483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63" y="2488399"/>
                <a:ext cx="9826151" cy="692497"/>
              </a:xfrm>
              <a:prstGeom prst="rect">
                <a:avLst/>
              </a:prstGeom>
              <a:blipFill>
                <a:blip r:embed="rId4"/>
                <a:stretch>
                  <a:fillRect t="-118182" b="-17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2EA9BD-DA36-E04E-A68E-B4B4CC23EBE2}"/>
                  </a:ext>
                </a:extLst>
              </p:cNvPr>
              <p:cNvSpPr txBox="1"/>
              <p:nvPr/>
            </p:nvSpPr>
            <p:spPr>
              <a:xfrm>
                <a:off x="635983" y="3706427"/>
                <a:ext cx="9369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 is difficult to take the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, and solve them analytically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2EA9BD-DA36-E04E-A68E-B4B4CC23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83" y="3706427"/>
                <a:ext cx="9369040" cy="369332"/>
              </a:xfrm>
              <a:prstGeom prst="rect">
                <a:avLst/>
              </a:prstGeom>
              <a:blipFill>
                <a:blip r:embed="rId5"/>
                <a:stretch>
                  <a:fillRect l="-4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E2E6B-3BA0-2047-92E7-92C8EE87578F}"/>
                  </a:ext>
                </a:extLst>
              </p:cNvPr>
              <p:cNvSpPr txBox="1"/>
              <p:nvPr/>
            </p:nvSpPr>
            <p:spPr>
              <a:xfrm>
                <a:off x="635983" y="4489809"/>
                <a:ext cx="8028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Solution</a:t>
                </a:r>
                <a:r>
                  <a:rPr lang="en-US" dirty="0"/>
                  <a:t>: Instead of maximizing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we can maximize the lower bound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E2E6B-3BA0-2047-92E7-92C8EE87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83" y="4489809"/>
                <a:ext cx="8028480" cy="369332"/>
              </a:xfrm>
              <a:prstGeom prst="rect">
                <a:avLst/>
              </a:prstGeom>
              <a:blipFill>
                <a:blip r:embed="rId6"/>
                <a:stretch>
                  <a:fillRect l="-47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030C18-7E40-8E44-85FA-535441397F2C}"/>
                  </a:ext>
                </a:extLst>
              </p:cNvPr>
              <p:cNvSpPr txBox="1"/>
              <p:nvPr/>
            </p:nvSpPr>
            <p:spPr>
              <a:xfrm>
                <a:off x="635983" y="5024271"/>
                <a:ext cx="9044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Idea: Find some expression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 When we maximize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is also maximized.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030C18-7E40-8E44-85FA-535441397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83" y="5024271"/>
                <a:ext cx="9044399" cy="369332"/>
              </a:xfrm>
              <a:prstGeom prst="rect">
                <a:avLst/>
              </a:prstGeom>
              <a:blipFill>
                <a:blip r:embed="rId7"/>
                <a:stretch>
                  <a:fillRect l="-421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490463-24AE-8340-B436-DD22D8C95877}"/>
                  </a:ext>
                </a:extLst>
              </p:cNvPr>
              <p:cNvSpPr/>
              <p:nvPr/>
            </p:nvSpPr>
            <p:spPr>
              <a:xfrm>
                <a:off x="1132573" y="5510232"/>
                <a:ext cx="5639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should have a form that is easier to calculate derivatives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490463-24AE-8340-B436-DD22D8C95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73" y="5510232"/>
                <a:ext cx="5639942" cy="369332"/>
              </a:xfrm>
              <a:prstGeom prst="rect">
                <a:avLst/>
              </a:prstGeom>
              <a:blipFill>
                <a:blip r:embed="rId8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3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9FA761-90DC-5545-948D-7B9AA5CB29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1173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Find the lower bound of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9FA761-90DC-5545-948D-7B9AA5CB2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11730"/>
              </a:xfrm>
              <a:blipFill>
                <a:blip r:embed="rId2"/>
                <a:stretch>
                  <a:fillRect l="-1689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1C135-10F5-DD4D-85EE-BED5706E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9CF45-0A8C-C141-8025-69A9BC34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BB70-07BD-E743-8FF6-436DCDD0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8D2C9-3437-0647-AF49-039C779B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591AA4-9099-314E-B9A4-0839BB1CC7DB}"/>
                  </a:ext>
                </a:extLst>
              </p:cNvPr>
              <p:cNvSpPr/>
              <p:nvPr/>
            </p:nvSpPr>
            <p:spPr>
              <a:xfrm>
                <a:off x="34380" y="1520007"/>
                <a:ext cx="751584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591AA4-9099-314E-B9A4-0839BB1CC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0" y="1520007"/>
                <a:ext cx="7515840" cy="848566"/>
              </a:xfrm>
              <a:prstGeom prst="rect">
                <a:avLst/>
              </a:prstGeom>
              <a:blipFill>
                <a:blip r:embed="rId4"/>
                <a:stretch>
                  <a:fillRect t="-102985" b="-15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B9B7E3A-BA99-794B-BFCB-971509CC7A10}"/>
              </a:ext>
            </a:extLst>
          </p:cNvPr>
          <p:cNvSpPr/>
          <p:nvPr/>
        </p:nvSpPr>
        <p:spPr>
          <a:xfrm>
            <a:off x="3096760" y="1576552"/>
            <a:ext cx="1407193" cy="7462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79CA1B-E7D8-7B48-AF6F-EC6129EBC2A0}"/>
              </a:ext>
            </a:extLst>
          </p:cNvPr>
          <p:cNvSpPr/>
          <p:nvPr/>
        </p:nvSpPr>
        <p:spPr>
          <a:xfrm>
            <a:off x="5882054" y="1576552"/>
            <a:ext cx="1406769" cy="74623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0D1A87-5D30-054D-8C79-10BEEB2528EE}"/>
                  </a:ext>
                </a:extLst>
              </p:cNvPr>
              <p:cNvSpPr txBox="1"/>
              <p:nvPr/>
            </p:nvSpPr>
            <p:spPr>
              <a:xfrm>
                <a:off x="3698909" y="1831156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0D1A87-5D30-054D-8C79-10BEEB25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909" y="1831156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9B3F2C-8051-6E42-95DA-2E3DC8BA9DA5}"/>
                  </a:ext>
                </a:extLst>
              </p:cNvPr>
              <p:cNvSpPr txBox="1"/>
              <p:nvPr/>
            </p:nvSpPr>
            <p:spPr>
              <a:xfrm>
                <a:off x="6502730" y="181960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9B3F2C-8051-6E42-95DA-2E3DC8BA9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30" y="1819606"/>
                <a:ext cx="182999" cy="276999"/>
              </a:xfrm>
              <a:prstGeom prst="rect">
                <a:avLst/>
              </a:prstGeom>
              <a:blipFill>
                <a:blip r:embed="rId6"/>
                <a:stretch>
                  <a:fillRect l="-26667" r="-2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0ACF21-9B87-6341-9C6B-9EFC95B31E96}"/>
              </a:ext>
            </a:extLst>
          </p:cNvPr>
          <p:cNvCxnSpPr/>
          <p:nvPr/>
        </p:nvCxnSpPr>
        <p:spPr>
          <a:xfrm flipV="1">
            <a:off x="1329223" y="3199393"/>
            <a:ext cx="0" cy="27011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140E6-031E-8D4C-B05E-DDC22C30B3EA}"/>
              </a:ext>
            </a:extLst>
          </p:cNvPr>
          <p:cNvCxnSpPr>
            <a:cxnSpLocks/>
          </p:cNvCxnSpPr>
          <p:nvPr/>
        </p:nvCxnSpPr>
        <p:spPr>
          <a:xfrm>
            <a:off x="1329223" y="5900553"/>
            <a:ext cx="432500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E54C06F1-C230-5948-8E51-4CA054D28C48}"/>
              </a:ext>
            </a:extLst>
          </p:cNvPr>
          <p:cNvSpPr/>
          <p:nvPr/>
        </p:nvSpPr>
        <p:spPr>
          <a:xfrm rot="21369648" flipH="1">
            <a:off x="1723779" y="3706362"/>
            <a:ext cx="5948347" cy="4832769"/>
          </a:xfrm>
          <a:prstGeom prst="arc">
            <a:avLst>
              <a:gd name="adj1" fmla="val 16200000"/>
              <a:gd name="adj2" fmla="val 2042862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F40103-157C-FB46-BCF1-02E7CCAC71A7}"/>
                  </a:ext>
                </a:extLst>
              </p:cNvPr>
              <p:cNvSpPr txBox="1"/>
              <p:nvPr/>
            </p:nvSpPr>
            <p:spPr>
              <a:xfrm>
                <a:off x="4697952" y="3576576"/>
                <a:ext cx="5977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F40103-157C-FB46-BCF1-02E7CCAC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52" y="3576576"/>
                <a:ext cx="597728" cy="246221"/>
              </a:xfrm>
              <a:prstGeom prst="rect">
                <a:avLst/>
              </a:prstGeom>
              <a:blipFill>
                <a:blip r:embed="rId7"/>
                <a:stretch>
                  <a:fillRect l="-10417" t="-10000" r="-1041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D2A940-6C9F-7449-A2F0-614C25A16086}"/>
              </a:ext>
            </a:extLst>
          </p:cNvPr>
          <p:cNvCxnSpPr/>
          <p:nvPr/>
        </p:nvCxnSpPr>
        <p:spPr>
          <a:xfrm flipV="1">
            <a:off x="1168940" y="3199393"/>
            <a:ext cx="3986048" cy="2364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AEA4CD-CDF9-0F42-8AB5-5E76561F157E}"/>
              </a:ext>
            </a:extLst>
          </p:cNvPr>
          <p:cNvCxnSpPr/>
          <p:nvPr/>
        </p:nvCxnSpPr>
        <p:spPr>
          <a:xfrm>
            <a:off x="2085399" y="5025466"/>
            <a:ext cx="0" cy="8872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A9DBAA-90DA-3049-B9B3-458A5D8BA707}"/>
                  </a:ext>
                </a:extLst>
              </p:cNvPr>
              <p:cNvSpPr txBox="1"/>
              <p:nvPr/>
            </p:nvSpPr>
            <p:spPr>
              <a:xfrm>
                <a:off x="1992008" y="5925390"/>
                <a:ext cx="1653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A9DBAA-90DA-3049-B9B3-458A5D8B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08" y="5925390"/>
                <a:ext cx="165302" cy="246221"/>
              </a:xfrm>
              <a:prstGeom prst="rect">
                <a:avLst/>
              </a:prstGeom>
              <a:blipFill>
                <a:blip r:embed="rId8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ABCCB-C3BF-9843-8D08-EE461C947057}"/>
                  </a:ext>
                </a:extLst>
              </p:cNvPr>
              <p:cNvSpPr txBox="1"/>
              <p:nvPr/>
            </p:nvSpPr>
            <p:spPr>
              <a:xfrm>
                <a:off x="4154343" y="5924017"/>
                <a:ext cx="1615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AABCCB-C3BF-9843-8D08-EE461C94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343" y="5924017"/>
                <a:ext cx="161583" cy="246221"/>
              </a:xfrm>
              <a:prstGeom prst="rect">
                <a:avLst/>
              </a:prstGeom>
              <a:blipFill>
                <a:blip r:embed="rId9"/>
                <a:stretch>
                  <a:fillRect l="-21429" r="-2142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407D35-C3AE-2D43-AC8D-164E8FEBF4B4}"/>
              </a:ext>
            </a:extLst>
          </p:cNvPr>
          <p:cNvCxnSpPr>
            <a:cxnSpLocks/>
          </p:cNvCxnSpPr>
          <p:nvPr/>
        </p:nvCxnSpPr>
        <p:spPr>
          <a:xfrm>
            <a:off x="4252106" y="3752386"/>
            <a:ext cx="0" cy="21481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187FFF-A108-8A45-9905-19E9F344CF33}"/>
              </a:ext>
            </a:extLst>
          </p:cNvPr>
          <p:cNvCxnSpPr>
            <a:cxnSpLocks/>
          </p:cNvCxnSpPr>
          <p:nvPr/>
        </p:nvCxnSpPr>
        <p:spPr>
          <a:xfrm>
            <a:off x="3161964" y="4098676"/>
            <a:ext cx="0" cy="18140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2BA868-DF27-2B45-966C-29668411A386}"/>
                  </a:ext>
                </a:extLst>
              </p:cNvPr>
              <p:cNvSpPr txBox="1"/>
              <p:nvPr/>
            </p:nvSpPr>
            <p:spPr>
              <a:xfrm>
                <a:off x="7550220" y="1349715"/>
                <a:ext cx="3948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be two values of a random variable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2BA868-DF27-2B45-966C-29668411A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20" y="1349715"/>
                <a:ext cx="3948645" cy="338554"/>
              </a:xfrm>
              <a:prstGeom prst="rect">
                <a:avLst/>
              </a:prstGeom>
              <a:blipFill>
                <a:blip r:embed="rId10"/>
                <a:stretch>
                  <a:fillRect l="-965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242F7E-09B2-174B-8F23-C509C78005DF}"/>
                  </a:ext>
                </a:extLst>
              </p:cNvPr>
              <p:cNvSpPr txBox="1"/>
              <p:nvPr/>
            </p:nvSpPr>
            <p:spPr>
              <a:xfrm>
                <a:off x="7550220" y="1813206"/>
                <a:ext cx="4429289" cy="621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is the expectation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242F7E-09B2-174B-8F23-C509C7800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20" y="1813206"/>
                <a:ext cx="4429289" cy="621196"/>
              </a:xfrm>
              <a:prstGeom prst="rect">
                <a:avLst/>
              </a:prstGeom>
              <a:blipFill>
                <a:blip r:embed="rId11"/>
                <a:stretch>
                  <a:fillRect l="-86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74E2EB-CB39-014F-8313-A41BB6D481C3}"/>
                  </a:ext>
                </a:extLst>
              </p:cNvPr>
              <p:cNvSpPr/>
              <p:nvPr/>
            </p:nvSpPr>
            <p:spPr>
              <a:xfrm>
                <a:off x="2792984" y="5881932"/>
                <a:ext cx="6753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74E2EB-CB39-014F-8313-A41BB6D48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984" y="5881932"/>
                <a:ext cx="675378" cy="338554"/>
              </a:xfrm>
              <a:prstGeom prst="rect">
                <a:avLst/>
              </a:prstGeom>
              <a:blipFill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F78689-1C5E-E047-B4B0-0627023D6CF0}"/>
              </a:ext>
            </a:extLst>
          </p:cNvPr>
          <p:cNvCxnSpPr>
            <a:cxnSpLocks/>
          </p:cNvCxnSpPr>
          <p:nvPr/>
        </p:nvCxnSpPr>
        <p:spPr>
          <a:xfrm rot="16200000">
            <a:off x="2238164" y="3474766"/>
            <a:ext cx="0" cy="18140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A80991-D85B-D446-8824-E9C12AEEF799}"/>
                  </a:ext>
                </a:extLst>
              </p:cNvPr>
              <p:cNvSpPr/>
              <p:nvPr/>
            </p:nvSpPr>
            <p:spPr>
              <a:xfrm>
                <a:off x="126338" y="3868417"/>
                <a:ext cx="11117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A80991-D85B-D446-8824-E9C12AEEF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8" y="3868417"/>
                <a:ext cx="1111779" cy="338554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D20658-40EE-9A40-8EA1-FB32BA4CA564}"/>
              </a:ext>
            </a:extLst>
          </p:cNvPr>
          <p:cNvCxnSpPr>
            <a:cxnSpLocks/>
          </p:cNvCxnSpPr>
          <p:nvPr/>
        </p:nvCxnSpPr>
        <p:spPr>
          <a:xfrm rot="16200000">
            <a:off x="2238165" y="3186651"/>
            <a:ext cx="0" cy="18140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EC73FE8-8586-984A-9634-0A980F4A72E5}"/>
                  </a:ext>
                </a:extLst>
              </p:cNvPr>
              <p:cNvSpPr txBox="1"/>
              <p:nvPr/>
            </p:nvSpPr>
            <p:spPr>
              <a:xfrm>
                <a:off x="471252" y="4927857"/>
                <a:ext cx="6013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EC73FE8-8586-984A-9634-0A980F4A7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52" y="4927857"/>
                <a:ext cx="601318" cy="246221"/>
              </a:xfrm>
              <a:prstGeom prst="rect">
                <a:avLst/>
              </a:prstGeom>
              <a:blipFill>
                <a:blip r:embed="rId14"/>
                <a:stretch>
                  <a:fillRect l="-10417" t="-5000" r="-12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44520D-9F1F-1741-97CE-DF230A12DB00}"/>
              </a:ext>
            </a:extLst>
          </p:cNvPr>
          <p:cNvCxnSpPr>
            <a:cxnSpLocks/>
          </p:cNvCxnSpPr>
          <p:nvPr/>
        </p:nvCxnSpPr>
        <p:spPr>
          <a:xfrm flipH="1">
            <a:off x="1329223" y="5026370"/>
            <a:ext cx="75617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196900-C959-464A-850D-B49663CB60B6}"/>
              </a:ext>
            </a:extLst>
          </p:cNvPr>
          <p:cNvCxnSpPr>
            <a:cxnSpLocks/>
          </p:cNvCxnSpPr>
          <p:nvPr/>
        </p:nvCxnSpPr>
        <p:spPr>
          <a:xfrm flipH="1">
            <a:off x="1329223" y="3735698"/>
            <a:ext cx="291661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4602F9-5C9B-9B42-B9A8-05E627E8FC7C}"/>
                  </a:ext>
                </a:extLst>
              </p:cNvPr>
              <p:cNvSpPr txBox="1"/>
              <p:nvPr/>
            </p:nvSpPr>
            <p:spPr>
              <a:xfrm>
                <a:off x="519437" y="3554264"/>
                <a:ext cx="5975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4602F9-5C9B-9B42-B9A8-05E627E8F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37" y="3554264"/>
                <a:ext cx="597599" cy="246221"/>
              </a:xfrm>
              <a:prstGeom prst="rect">
                <a:avLst/>
              </a:prstGeom>
              <a:blipFill>
                <a:blip r:embed="rId15"/>
                <a:stretch>
                  <a:fillRect l="-10417" t="-5000" r="-1041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4D5D28F-F19E-734C-8869-BEFFD944799E}"/>
                  </a:ext>
                </a:extLst>
              </p:cNvPr>
              <p:cNvSpPr/>
              <p:nvPr/>
            </p:nvSpPr>
            <p:spPr>
              <a:xfrm>
                <a:off x="126338" y="4239566"/>
                <a:ext cx="11117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4D5D28F-F19E-734C-8869-BEFFD9447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8" y="4239566"/>
                <a:ext cx="1111779" cy="338554"/>
              </a:xfrm>
              <a:prstGeom prst="rect">
                <a:avLst/>
              </a:prstGeom>
              <a:blipFill>
                <a:blip r:embed="rId1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AAC4C78-28EF-1A48-8261-7397FDBCA6FD}"/>
              </a:ext>
            </a:extLst>
          </p:cNvPr>
          <p:cNvSpPr txBox="1"/>
          <p:nvPr/>
        </p:nvSpPr>
        <p:spPr>
          <a:xfrm>
            <a:off x="6032810" y="2765502"/>
            <a:ext cx="243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log(x) is convex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4A9B44-1A32-0440-B542-11A86BAEE744}"/>
                  </a:ext>
                </a:extLst>
              </p:cNvPr>
              <p:cNvSpPr txBox="1"/>
              <p:nvPr/>
            </p:nvSpPr>
            <p:spPr>
              <a:xfrm>
                <a:off x="8780138" y="2793843"/>
                <a:ext cx="235032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4A9B44-1A32-0440-B542-11A86BAE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138" y="2793843"/>
                <a:ext cx="2350323" cy="312650"/>
              </a:xfrm>
              <a:prstGeom prst="rect">
                <a:avLst/>
              </a:prstGeom>
              <a:blipFill>
                <a:blip r:embed="rId17"/>
                <a:stretch>
                  <a:fillRect l="-2688" r="-322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D3C6945-C1F3-2645-8A8D-B0A1A4C4750C}"/>
                  </a:ext>
                </a:extLst>
              </p:cNvPr>
              <p:cNvSpPr/>
              <p:nvPr/>
            </p:nvSpPr>
            <p:spPr>
              <a:xfrm>
                <a:off x="5949718" y="3342100"/>
                <a:ext cx="498790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D3C6945-C1F3-2645-8A8D-B0A1A4C47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718" y="3342100"/>
                <a:ext cx="4987904" cy="764505"/>
              </a:xfrm>
              <a:prstGeom prst="rect">
                <a:avLst/>
              </a:prstGeom>
              <a:blipFill>
                <a:blip r:embed="rId18"/>
                <a:stretch>
                  <a:fillRect t="-100000" b="-15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F0A9FB-EEB6-4F4B-941A-2E108DF46401}"/>
                  </a:ext>
                </a:extLst>
              </p:cNvPr>
              <p:cNvSpPr txBox="1"/>
              <p:nvPr/>
            </p:nvSpPr>
            <p:spPr>
              <a:xfrm>
                <a:off x="6139243" y="4288129"/>
                <a:ext cx="3262175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6F0A9FB-EEB6-4F4B-941A-2E108DF4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3" y="4288129"/>
                <a:ext cx="3262175" cy="692497"/>
              </a:xfrm>
              <a:prstGeom prst="rect">
                <a:avLst/>
              </a:prstGeom>
              <a:blipFill>
                <a:blip r:embed="rId19"/>
                <a:stretch>
                  <a:fillRect l="-16279" t="-118182" b="-17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636C4EF7-F028-E745-961A-51FD65AF2FC5}"/>
              </a:ext>
            </a:extLst>
          </p:cNvPr>
          <p:cNvSpPr/>
          <p:nvPr/>
        </p:nvSpPr>
        <p:spPr>
          <a:xfrm rot="5400000">
            <a:off x="2421469" y="1822613"/>
            <a:ext cx="133231" cy="99215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68B50E03-2F3D-D643-8A8B-411D92AB44BE}"/>
              </a:ext>
            </a:extLst>
          </p:cNvPr>
          <p:cNvSpPr/>
          <p:nvPr/>
        </p:nvSpPr>
        <p:spPr>
          <a:xfrm rot="5400000">
            <a:off x="5215521" y="1814673"/>
            <a:ext cx="133231" cy="99215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19BB6E-2789-444C-AAFB-8B51108F3F68}"/>
              </a:ext>
            </a:extLst>
          </p:cNvPr>
          <p:cNvSpPr txBox="1"/>
          <p:nvPr/>
        </p:nvSpPr>
        <p:spPr>
          <a:xfrm>
            <a:off x="2008895" y="2457725"/>
            <a:ext cx="97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68AF69-3F20-8347-AABB-C6D9ED3650E9}"/>
              </a:ext>
            </a:extLst>
          </p:cNvPr>
          <p:cNvSpPr txBox="1"/>
          <p:nvPr/>
        </p:nvSpPr>
        <p:spPr>
          <a:xfrm>
            <a:off x="4808046" y="2434402"/>
            <a:ext cx="97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47F20E-2400-CA49-BF1F-E656F6ED84FB}"/>
                  </a:ext>
                </a:extLst>
              </p:cNvPr>
              <p:cNvSpPr txBox="1"/>
              <p:nvPr/>
            </p:nvSpPr>
            <p:spPr>
              <a:xfrm>
                <a:off x="6136959" y="5581091"/>
                <a:ext cx="572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Jensen’s inequality: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47F20E-2400-CA49-BF1F-E656F6ED8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959" y="5581091"/>
                <a:ext cx="5727017" cy="369332"/>
              </a:xfrm>
              <a:prstGeom prst="rect">
                <a:avLst/>
              </a:prstGeom>
              <a:blipFill>
                <a:blip r:embed="rId20"/>
                <a:stretch>
                  <a:fillRect l="-66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172632-58FC-8B4A-AE70-E05E506962B5}"/>
              </a:ext>
            </a:extLst>
          </p:cNvPr>
          <p:cNvCxnSpPr/>
          <p:nvPr/>
        </p:nvCxnSpPr>
        <p:spPr>
          <a:xfrm>
            <a:off x="8337527" y="4936433"/>
            <a:ext cx="70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FBE8F616-A5E9-1B45-B2F5-FC4AEE9DE611}"/>
              </a:ext>
            </a:extLst>
          </p:cNvPr>
          <p:cNvSpPr/>
          <p:nvPr/>
        </p:nvSpPr>
        <p:spPr>
          <a:xfrm>
            <a:off x="9525000" y="4288129"/>
            <a:ext cx="293914" cy="7373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AC4C03-F36D-9844-8AE2-D2045AE63406}"/>
                  </a:ext>
                </a:extLst>
              </p:cNvPr>
              <p:cNvSpPr txBox="1"/>
              <p:nvPr/>
            </p:nvSpPr>
            <p:spPr>
              <a:xfrm>
                <a:off x="10003972" y="4278086"/>
                <a:ext cx="1975538" cy="770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We need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400" dirty="0"/>
                  <a:t> with something we know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AC4C03-F36D-9844-8AE2-D2045AE6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972" y="4278086"/>
                <a:ext cx="1975538" cy="770404"/>
              </a:xfrm>
              <a:prstGeom prst="rect">
                <a:avLst/>
              </a:prstGeom>
              <a:blipFill>
                <a:blip r:embed="rId21"/>
                <a:stretch>
                  <a:fillRect l="-641" r="-1282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02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  <p:bldP spid="17" grpId="0" animBg="1"/>
      <p:bldP spid="18" grpId="0"/>
      <p:bldP spid="23" grpId="0"/>
      <p:bldP spid="24" grpId="0"/>
      <p:bldP spid="31" grpId="0"/>
      <p:bldP spid="32" grpId="0"/>
      <p:bldP spid="33" grpId="0"/>
      <p:bldP spid="35" grpId="0"/>
      <p:bldP spid="37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/>
      <p:bldP spid="52" grpId="0"/>
      <p:bldP spid="53" grpId="0"/>
      <p:bldP spid="56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B06BF6-F56C-1647-B29D-D5F471BCCE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983615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B06BF6-F56C-1647-B29D-D5F471BCC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983615"/>
              </a:xfrm>
              <a:blipFill>
                <a:blip r:embed="rId2"/>
                <a:stretch>
                  <a:fillRect l="-168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015EB-4FCB-FC48-A519-EF4153EC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E1DF7-4CCE-6345-98CC-AA132C61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32047-A7F7-DF47-BA75-89B6C73A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33FA4-C5A2-824D-BF9B-404FBC75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C18919-736A-6F43-A285-BAF33AEA04C3}"/>
                  </a:ext>
                </a:extLst>
              </p:cNvPr>
              <p:cNvSpPr txBox="1"/>
              <p:nvPr/>
            </p:nvSpPr>
            <p:spPr>
              <a:xfrm>
                <a:off x="938593" y="1348740"/>
                <a:ext cx="386112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C18919-736A-6F43-A285-BAF33AEA0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93" y="1348740"/>
                <a:ext cx="3861122" cy="692497"/>
              </a:xfrm>
              <a:prstGeom prst="rect">
                <a:avLst/>
              </a:prstGeom>
              <a:blipFill>
                <a:blip r:embed="rId4"/>
                <a:stretch>
                  <a:fillRect l="-656" t="-116071" b="-17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DC4F57-FD9F-F04D-9F50-F8CF575A2204}"/>
              </a:ext>
            </a:extLst>
          </p:cNvPr>
          <p:cNvCxnSpPr/>
          <p:nvPr/>
        </p:nvCxnSpPr>
        <p:spPr>
          <a:xfrm>
            <a:off x="3688080" y="1970243"/>
            <a:ext cx="70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E8608-42E0-EF48-93F3-C9978F1210B9}"/>
              </a:ext>
            </a:extLst>
          </p:cNvPr>
          <p:cNvCxnSpPr/>
          <p:nvPr/>
        </p:nvCxnSpPr>
        <p:spPr>
          <a:xfrm>
            <a:off x="2370908" y="1839615"/>
            <a:ext cx="70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74B08C-A072-D246-AABD-0C3D82E5E8A1}"/>
                  </a:ext>
                </a:extLst>
              </p:cNvPr>
              <p:cNvSpPr txBox="1"/>
              <p:nvPr/>
            </p:nvSpPr>
            <p:spPr>
              <a:xfrm>
                <a:off x="5250073" y="1451688"/>
                <a:ext cx="580665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unknown, but we can guess it after observing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74B08C-A072-D246-AABD-0C3D82E5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073" y="1451688"/>
                <a:ext cx="5806654" cy="387927"/>
              </a:xfrm>
              <a:prstGeom prst="rect">
                <a:avLst/>
              </a:prstGeom>
              <a:blipFill>
                <a:blip r:embed="rId5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A05D-BBB1-5A46-A678-64C71D6356BD}"/>
                  </a:ext>
                </a:extLst>
              </p:cNvPr>
              <p:cNvSpPr txBox="1"/>
              <p:nvPr/>
            </p:nvSpPr>
            <p:spPr>
              <a:xfrm>
                <a:off x="947057" y="2253342"/>
                <a:ext cx="7756226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I.e., after observing a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we can “guess” which distribution it is from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A05D-BBB1-5A46-A678-64C71D635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2253342"/>
                <a:ext cx="7756226" cy="387927"/>
              </a:xfrm>
              <a:prstGeom prst="rect">
                <a:avLst/>
              </a:prstGeom>
              <a:blipFill>
                <a:blip r:embed="rId6"/>
                <a:stretch>
                  <a:fillRect l="-65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77A2875-81C1-FD48-B588-79634D473C02}"/>
              </a:ext>
            </a:extLst>
          </p:cNvPr>
          <p:cNvSpPr txBox="1"/>
          <p:nvPr/>
        </p:nvSpPr>
        <p:spPr>
          <a:xfrm>
            <a:off x="947057" y="2761173"/>
            <a:ext cx="277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reasonable</a:t>
            </a:r>
            <a:r>
              <a:rPr lang="en-US" dirty="0"/>
              <a:t> way to guess: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D9344E-7552-2349-8C27-29B9E6194D6A}"/>
                  </a:ext>
                </a:extLst>
              </p:cNvPr>
              <p:cNvSpPr txBox="1"/>
              <p:nvPr/>
            </p:nvSpPr>
            <p:spPr>
              <a:xfrm>
                <a:off x="1664222" y="3250409"/>
                <a:ext cx="553863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drawn from Salmon, then the likelihood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D9344E-7552-2349-8C27-29B9E619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22" y="3250409"/>
                <a:ext cx="5538632" cy="380810"/>
              </a:xfrm>
              <a:prstGeom prst="rect">
                <a:avLst/>
              </a:prstGeom>
              <a:blipFill>
                <a:blip r:embed="rId7"/>
                <a:stretch>
                  <a:fillRect l="-68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2424F3-0535-A046-A919-F95B1D0DBAA4}"/>
                  </a:ext>
                </a:extLst>
              </p:cNvPr>
              <p:cNvSpPr/>
              <p:nvPr/>
            </p:nvSpPr>
            <p:spPr>
              <a:xfrm>
                <a:off x="7337599" y="3250409"/>
                <a:ext cx="3056670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2424F3-0535-A046-A919-F95B1D0DB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599" y="3250409"/>
                <a:ext cx="3056670" cy="374974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9F7CE2-7B55-6142-8958-8EADA56786B7}"/>
                  </a:ext>
                </a:extLst>
              </p:cNvPr>
              <p:cNvSpPr txBox="1"/>
              <p:nvPr/>
            </p:nvSpPr>
            <p:spPr>
              <a:xfrm>
                <a:off x="1664222" y="3751123"/>
                <a:ext cx="529350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drawn from Tuna, then the likelihood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9F7CE2-7B55-6142-8958-8EADA5678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22" y="3751123"/>
                <a:ext cx="5293500" cy="380810"/>
              </a:xfrm>
              <a:prstGeom prst="rect">
                <a:avLst/>
              </a:prstGeom>
              <a:blipFill>
                <a:blip r:embed="rId9"/>
                <a:stretch>
                  <a:fillRect l="-718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BFE4E4-0F75-5048-874C-67F6DCDFF8A9}"/>
                  </a:ext>
                </a:extLst>
              </p:cNvPr>
              <p:cNvSpPr/>
              <p:nvPr/>
            </p:nvSpPr>
            <p:spPr>
              <a:xfrm>
                <a:off x="7337599" y="3751123"/>
                <a:ext cx="3174395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BFE4E4-0F75-5048-874C-67F6DCDFF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599" y="3751123"/>
                <a:ext cx="3174395" cy="374974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A8FEF-B6D4-5C48-BC9F-2560DB4C1344}"/>
                  </a:ext>
                </a:extLst>
              </p:cNvPr>
              <p:cNvSpPr txBox="1"/>
              <p:nvPr/>
            </p:nvSpPr>
            <p:spPr>
              <a:xfrm>
                <a:off x="1246543" y="4351175"/>
                <a:ext cx="397326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Then the chance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being Salmon is: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CA8FEF-B6D4-5C48-BC9F-2560DB4C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43" y="4351175"/>
                <a:ext cx="3973267" cy="380810"/>
              </a:xfrm>
              <a:prstGeom prst="rect">
                <a:avLst/>
              </a:prstGeom>
              <a:blipFill>
                <a:blip r:embed="rId11"/>
                <a:stretch>
                  <a:fillRect l="-95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E7164-17BB-7146-B54D-E5C1ABB698AD}"/>
                  </a:ext>
                </a:extLst>
              </p:cNvPr>
              <p:cNvSpPr txBox="1"/>
              <p:nvPr/>
            </p:nvSpPr>
            <p:spPr>
              <a:xfrm>
                <a:off x="1246543" y="4875374"/>
                <a:ext cx="3753784" cy="60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5E7164-17BB-7146-B54D-E5C1ABB6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43" y="4875374"/>
                <a:ext cx="3753784" cy="600614"/>
              </a:xfrm>
              <a:prstGeom prst="rect">
                <a:avLst/>
              </a:prstGeom>
              <a:blipFill>
                <a:blip r:embed="rId12"/>
                <a:stretch>
                  <a:fillRect l="-673" r="-134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051C5-0F81-154A-8191-5FC4D1BF2004}"/>
                  </a:ext>
                </a:extLst>
              </p:cNvPr>
              <p:cNvSpPr txBox="1"/>
              <p:nvPr/>
            </p:nvSpPr>
            <p:spPr>
              <a:xfrm>
                <a:off x="6166886" y="4351175"/>
                <a:ext cx="323922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chance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being Tuna is: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F051C5-0F81-154A-8191-5FC4D1BF2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86" y="4351175"/>
                <a:ext cx="3239220" cy="380810"/>
              </a:xfrm>
              <a:prstGeom prst="rect">
                <a:avLst/>
              </a:prstGeom>
              <a:blipFill>
                <a:blip r:embed="rId13"/>
                <a:stretch>
                  <a:fillRect l="-1563" t="-3226" r="-39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21732C-C02F-3447-A96A-C6517844A53B}"/>
                  </a:ext>
                </a:extLst>
              </p:cNvPr>
              <p:cNvSpPr txBox="1"/>
              <p:nvPr/>
            </p:nvSpPr>
            <p:spPr>
              <a:xfrm>
                <a:off x="6166886" y="4875374"/>
                <a:ext cx="3753784" cy="60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21732C-C02F-3447-A96A-C6517844A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86" y="4875374"/>
                <a:ext cx="3753784" cy="600614"/>
              </a:xfrm>
              <a:prstGeom prst="rect">
                <a:avLst/>
              </a:prstGeom>
              <a:blipFill>
                <a:blip r:embed="rId14"/>
                <a:stretch>
                  <a:fillRect l="-1014" r="-1689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DCA76293-1CBE-4D4F-857B-4B4E11B70B63}"/>
              </a:ext>
            </a:extLst>
          </p:cNvPr>
          <p:cNvSpPr/>
          <p:nvPr/>
        </p:nvSpPr>
        <p:spPr>
          <a:xfrm rot="5400000">
            <a:off x="3534163" y="4248840"/>
            <a:ext cx="160305" cy="27720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38E30-09C1-C24C-97DA-60770324D995}"/>
                  </a:ext>
                </a:extLst>
              </p:cNvPr>
              <p:cNvSpPr txBox="1"/>
              <p:nvPr/>
            </p:nvSpPr>
            <p:spPr>
              <a:xfrm>
                <a:off x="2952926" y="5816175"/>
                <a:ext cx="1378904" cy="402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38E30-09C1-C24C-97DA-60770324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26" y="5816175"/>
                <a:ext cx="1378904" cy="402482"/>
              </a:xfrm>
              <a:prstGeom prst="rect">
                <a:avLst/>
              </a:prstGeom>
              <a:blipFill>
                <a:blip r:embed="rId15"/>
                <a:stretch>
                  <a:fillRect l="-27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B98F8121-726A-D342-9E00-875ECFBE03A5}"/>
              </a:ext>
            </a:extLst>
          </p:cNvPr>
          <p:cNvSpPr/>
          <p:nvPr/>
        </p:nvSpPr>
        <p:spPr>
          <a:xfrm rot="5400000">
            <a:off x="8454507" y="4248841"/>
            <a:ext cx="160305" cy="27720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E2D096-5DCD-9941-9097-07B18AB4CC21}"/>
                  </a:ext>
                </a:extLst>
              </p:cNvPr>
              <p:cNvSpPr txBox="1"/>
              <p:nvPr/>
            </p:nvSpPr>
            <p:spPr>
              <a:xfrm>
                <a:off x="7874093" y="5816175"/>
                <a:ext cx="1378904" cy="400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E2D096-5DCD-9941-9097-07B18AB4C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93" y="5816175"/>
                <a:ext cx="1378904" cy="400174"/>
              </a:xfrm>
              <a:prstGeom prst="rect">
                <a:avLst/>
              </a:prstGeom>
              <a:blipFill>
                <a:blip r:embed="rId16"/>
                <a:stretch>
                  <a:fillRect l="-181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34553D6-E219-524F-ADF8-045530703BE9}"/>
              </a:ext>
            </a:extLst>
          </p:cNvPr>
          <p:cNvGrpSpPr/>
          <p:nvPr/>
        </p:nvGrpSpPr>
        <p:grpSpPr>
          <a:xfrm>
            <a:off x="8865934" y="2419861"/>
            <a:ext cx="3082443" cy="1205522"/>
            <a:chOff x="8865934" y="2419861"/>
            <a:chExt cx="3082443" cy="120552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43B9AF-29BC-9A4C-97BE-7CA89AA67FCB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8865934" y="3625383"/>
              <a:ext cx="114892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7DE86E-E9DE-4946-8383-0B5230A0FF64}"/>
                </a:ext>
              </a:extLst>
            </p:cNvPr>
            <p:cNvCxnSpPr/>
            <p:nvPr/>
          </p:nvCxnSpPr>
          <p:spPr>
            <a:xfrm flipV="1">
              <a:off x="10014857" y="3130505"/>
              <a:ext cx="379412" cy="49487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E5ADA9-93D4-6F4B-AE77-26484B0FA67C}"/>
                    </a:ext>
                  </a:extLst>
                </p:cNvPr>
                <p:cNvSpPr/>
                <p:nvPr/>
              </p:nvSpPr>
              <p:spPr>
                <a:xfrm>
                  <a:off x="10347105" y="2419861"/>
                  <a:ext cx="1601272" cy="6358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E5ADA9-93D4-6F4B-AE77-26484B0FA6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7105" y="2419861"/>
                  <a:ext cx="1601272" cy="63581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8B1E-9256-DC4E-92D8-EDF2B4AE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New form of Log-likelihood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2F08-DC60-CC4D-B212-CF04500E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7A679-2939-3448-8A90-09C8C4F5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12D63-B5E4-174D-AD8E-809F8B71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FE43-102F-794E-88CF-68B7B8DB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F6932-13A3-8543-8B5A-DF6ECC35EFD4}"/>
                  </a:ext>
                </a:extLst>
              </p:cNvPr>
              <p:cNvSpPr txBox="1"/>
              <p:nvPr/>
            </p:nvSpPr>
            <p:spPr>
              <a:xfrm>
                <a:off x="938593" y="1348740"/>
                <a:ext cx="9735999" cy="696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600" i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F6932-13A3-8543-8B5A-DF6ECC35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93" y="1348740"/>
                <a:ext cx="9735999" cy="696986"/>
              </a:xfrm>
              <a:prstGeom prst="rect">
                <a:avLst/>
              </a:prstGeom>
              <a:blipFill>
                <a:blip r:embed="rId3"/>
                <a:stretch>
                  <a:fillRect l="-130" t="-116071" b="-17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100929-8A56-A04E-8F37-C679C7E7FAF8}"/>
                  </a:ext>
                </a:extLst>
              </p:cNvPr>
              <p:cNvSpPr/>
              <p:nvPr/>
            </p:nvSpPr>
            <p:spPr>
              <a:xfrm>
                <a:off x="838200" y="2269995"/>
                <a:ext cx="5297348" cy="743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100929-8A56-A04E-8F37-C679C7E7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69995"/>
                <a:ext cx="5297348" cy="743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537CBE9-E833-B944-BF46-B1C062ABF49E}"/>
                  </a:ext>
                </a:extLst>
              </p:cNvPr>
              <p:cNvSpPr/>
              <p:nvPr/>
            </p:nvSpPr>
            <p:spPr>
              <a:xfrm>
                <a:off x="6401640" y="2269995"/>
                <a:ext cx="5388975" cy="752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537CBE9-E833-B944-BF46-B1C062ABF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640" y="2269995"/>
                <a:ext cx="5388975" cy="7525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B28541-866D-0946-9B9F-3339195FBAE1}"/>
                  </a:ext>
                </a:extLst>
              </p:cNvPr>
              <p:cNvSpPr txBox="1"/>
              <p:nvPr/>
            </p:nvSpPr>
            <p:spPr>
              <a:xfrm>
                <a:off x="838200" y="3237866"/>
                <a:ext cx="7052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Treating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/>
                  <a:t> as known, the derivatives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600" dirty="0"/>
                  <a:t> is much easier to calculate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B28541-866D-0946-9B9F-3339195F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7866"/>
                <a:ext cx="7052315" cy="338554"/>
              </a:xfrm>
              <a:prstGeom prst="rect">
                <a:avLst/>
              </a:prstGeom>
              <a:blipFill>
                <a:blip r:embed="rId6"/>
                <a:stretch>
                  <a:fillRect l="-360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84E3882-7358-B647-B16D-BC5E7D36F00F}"/>
              </a:ext>
            </a:extLst>
          </p:cNvPr>
          <p:cNvGrpSpPr/>
          <p:nvPr/>
        </p:nvGrpSpPr>
        <p:grpSpPr>
          <a:xfrm>
            <a:off x="4376057" y="1611086"/>
            <a:ext cx="2144486" cy="1411487"/>
            <a:chOff x="4376057" y="1611086"/>
            <a:chExt cx="2144486" cy="141148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4F7189-14AC-F545-8CD1-CCED8B928F2E}"/>
                </a:ext>
              </a:extLst>
            </p:cNvPr>
            <p:cNvSpPr/>
            <p:nvPr/>
          </p:nvSpPr>
          <p:spPr>
            <a:xfrm>
              <a:off x="4376057" y="2269995"/>
              <a:ext cx="1759491" cy="752578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7EBCA-07BE-A54C-BD69-F0F89BC9EBC0}"/>
                </a:ext>
              </a:extLst>
            </p:cNvPr>
            <p:cNvCxnSpPr/>
            <p:nvPr/>
          </p:nvCxnSpPr>
          <p:spPr>
            <a:xfrm flipV="1">
              <a:off x="6008914" y="1611086"/>
              <a:ext cx="511629" cy="645445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4B539B-98E1-074A-846E-5403B9FEABA1}"/>
              </a:ext>
            </a:extLst>
          </p:cNvPr>
          <p:cNvGrpSpPr/>
          <p:nvPr/>
        </p:nvGrpSpPr>
        <p:grpSpPr>
          <a:xfrm>
            <a:off x="9765032" y="1624551"/>
            <a:ext cx="2025583" cy="1384558"/>
            <a:chOff x="9765032" y="1624551"/>
            <a:chExt cx="2025583" cy="138455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1CE2C97-0C10-314A-8BD2-D7D21E0E89EA}"/>
                </a:ext>
              </a:extLst>
            </p:cNvPr>
            <p:cNvSpPr/>
            <p:nvPr/>
          </p:nvSpPr>
          <p:spPr>
            <a:xfrm>
              <a:off x="10031124" y="2256531"/>
              <a:ext cx="1759491" cy="752578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5143DC-5B16-0C48-A983-44F462A03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5032" y="1624551"/>
              <a:ext cx="528259" cy="64544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463FD4-4BDB-C142-9ABC-5A4880BB10B1}"/>
                  </a:ext>
                </a:extLst>
              </p:cNvPr>
              <p:cNvSpPr txBox="1"/>
              <p:nvPr/>
            </p:nvSpPr>
            <p:spPr>
              <a:xfrm>
                <a:off x="10707621" y="1558733"/>
                <a:ext cx="8456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463FD4-4BDB-C142-9ABC-5A4880BB1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621" y="1558733"/>
                <a:ext cx="845680" cy="246221"/>
              </a:xfrm>
              <a:prstGeom prst="rect">
                <a:avLst/>
              </a:prstGeom>
              <a:blipFill>
                <a:blip r:embed="rId7"/>
                <a:stretch>
                  <a:fillRect l="-147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49B974-0830-D342-ACA6-E80FC742675A}"/>
                  </a:ext>
                </a:extLst>
              </p:cNvPr>
              <p:cNvSpPr/>
              <p:nvPr/>
            </p:nvSpPr>
            <p:spPr>
              <a:xfrm>
                <a:off x="938593" y="4183971"/>
                <a:ext cx="9405716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49B974-0830-D342-ACA6-E80FC7426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93" y="4183971"/>
                <a:ext cx="9405716" cy="984052"/>
              </a:xfrm>
              <a:prstGeom prst="rect">
                <a:avLst/>
              </a:prstGeom>
              <a:blipFill>
                <a:blip r:embed="rId8"/>
                <a:stretch>
                  <a:fillRect t="-78481" b="-1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2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9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152E70-39C7-8A46-80E0-7DC516F368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45888"/>
                <a:ext cx="10515600" cy="9193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Maximizing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152E70-39C7-8A46-80E0-7DC516F36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45888"/>
                <a:ext cx="10515600" cy="919389"/>
              </a:xfrm>
              <a:blipFill>
                <a:blip r:embed="rId2"/>
                <a:stretch>
                  <a:fillRect l="-168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65B2-5219-9245-A75A-D4D7F017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9241E-56FC-2D40-B720-CE6AFF81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B52EA-819C-9E46-AC0D-3DA44299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10DFA0-9DA9-DF4B-88BD-5E8C46239E1C}"/>
                  </a:ext>
                </a:extLst>
              </p:cNvPr>
              <p:cNvSpPr txBox="1"/>
              <p:nvPr/>
            </p:nvSpPr>
            <p:spPr>
              <a:xfrm>
                <a:off x="680029" y="2273294"/>
                <a:ext cx="6643934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10DFA0-9DA9-DF4B-88BD-5E8C46239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9" y="2273294"/>
                <a:ext cx="6643934" cy="792718"/>
              </a:xfrm>
              <a:prstGeom prst="rect">
                <a:avLst/>
              </a:prstGeom>
              <a:blipFill>
                <a:blip r:embed="rId3"/>
                <a:stretch>
                  <a:fillRect l="-191" t="-95238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037B825-EC60-864B-BB63-269F15990AFA}"/>
              </a:ext>
            </a:extLst>
          </p:cNvPr>
          <p:cNvSpPr/>
          <p:nvPr/>
        </p:nvSpPr>
        <p:spPr>
          <a:xfrm>
            <a:off x="7779339" y="2428201"/>
            <a:ext cx="555172" cy="3701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838093-1F75-514E-A14E-8EF01DA5E252}"/>
                  </a:ext>
                </a:extLst>
              </p:cNvPr>
              <p:cNvSpPr/>
              <p:nvPr/>
            </p:nvSpPr>
            <p:spPr>
              <a:xfrm>
                <a:off x="8610600" y="2205208"/>
                <a:ext cx="1806840" cy="750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838093-1F75-514E-A14E-8EF01DA5E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205208"/>
                <a:ext cx="1806840" cy="750783"/>
              </a:xfrm>
              <a:prstGeom prst="rect">
                <a:avLst/>
              </a:prstGeom>
              <a:blipFill>
                <a:blip r:embed="rId4"/>
                <a:stretch>
                  <a:fillRect t="-43333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49E9DD-52A5-DE4A-A58B-4F080B7ED676}"/>
                  </a:ext>
                </a:extLst>
              </p:cNvPr>
              <p:cNvSpPr txBox="1"/>
              <p:nvPr/>
            </p:nvSpPr>
            <p:spPr>
              <a:xfrm>
                <a:off x="680029" y="3311404"/>
                <a:ext cx="7465890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49E9DD-52A5-DE4A-A58B-4F080B7E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9" y="3311404"/>
                <a:ext cx="7465890" cy="792718"/>
              </a:xfrm>
              <a:prstGeom prst="rect">
                <a:avLst/>
              </a:prstGeom>
              <a:blipFill>
                <a:blip r:embed="rId5"/>
                <a:stretch>
                  <a:fillRect t="-95238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10A895E1-B214-B349-999A-B8574590D6CF}"/>
              </a:ext>
            </a:extLst>
          </p:cNvPr>
          <p:cNvSpPr/>
          <p:nvPr/>
        </p:nvSpPr>
        <p:spPr>
          <a:xfrm>
            <a:off x="8236539" y="3522706"/>
            <a:ext cx="555172" cy="3701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B6FB00-DB87-B246-83E5-CAA27E42D713}"/>
                  </a:ext>
                </a:extLst>
              </p:cNvPr>
              <p:cNvSpPr/>
              <p:nvPr/>
            </p:nvSpPr>
            <p:spPr>
              <a:xfrm>
                <a:off x="8882331" y="3311404"/>
                <a:ext cx="2558073" cy="77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B6FB00-DB87-B246-83E5-CAA27E42D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331" y="3311404"/>
                <a:ext cx="2558073" cy="772584"/>
              </a:xfrm>
              <a:prstGeom prst="rect">
                <a:avLst/>
              </a:prstGeom>
              <a:blipFill>
                <a:blip r:embed="rId6"/>
                <a:stretch>
                  <a:fillRect t="-38710" b="-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6ED4FD2-DE42-C84E-B0C2-124AA8C96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CBD35-C3E7-C54E-A654-D9DB1C8D0CA5}"/>
                  </a:ext>
                </a:extLst>
              </p:cNvPr>
              <p:cNvSpPr/>
              <p:nvPr/>
            </p:nvSpPr>
            <p:spPr>
              <a:xfrm>
                <a:off x="209171" y="4897795"/>
                <a:ext cx="377231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CBD35-C3E7-C54E-A654-D9DB1C8D0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" y="4897795"/>
                <a:ext cx="3772315" cy="764505"/>
              </a:xfrm>
              <a:prstGeom prst="rect">
                <a:avLst/>
              </a:prstGeom>
              <a:blipFill>
                <a:blip r:embed="rId8"/>
                <a:stretch>
                  <a:fillRect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6E8310-A495-B944-BD31-4C96C48F25FC}"/>
                  </a:ext>
                </a:extLst>
              </p:cNvPr>
              <p:cNvSpPr/>
              <p:nvPr/>
            </p:nvSpPr>
            <p:spPr>
              <a:xfrm>
                <a:off x="838200" y="1018221"/>
                <a:ext cx="8395119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6E8310-A495-B944-BD31-4C96C48F2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18221"/>
                <a:ext cx="8395119" cy="885050"/>
              </a:xfrm>
              <a:prstGeom prst="rect">
                <a:avLst/>
              </a:prstGeom>
              <a:blipFill>
                <a:blip r:embed="rId9"/>
                <a:stretch>
                  <a:fillRect t="-78873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4DD7D2E-6C0E-6D43-8FD2-6BA9C9E089FB}"/>
              </a:ext>
            </a:extLst>
          </p:cNvPr>
          <p:cNvSpPr/>
          <p:nvPr/>
        </p:nvSpPr>
        <p:spPr>
          <a:xfrm>
            <a:off x="838200" y="1018221"/>
            <a:ext cx="8479971" cy="8850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5F17F-AFD0-BD4D-8A45-C6EA7026049B}"/>
              </a:ext>
            </a:extLst>
          </p:cNvPr>
          <p:cNvCxnSpPr>
            <a:cxnSpLocks/>
          </p:cNvCxnSpPr>
          <p:nvPr/>
        </p:nvCxnSpPr>
        <p:spPr>
          <a:xfrm>
            <a:off x="774114" y="4263552"/>
            <a:ext cx="1066629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C41482-44FF-DB49-B1F0-EA8C3C148862}"/>
                  </a:ext>
                </a:extLst>
              </p:cNvPr>
              <p:cNvSpPr txBox="1"/>
              <p:nvPr/>
            </p:nvSpPr>
            <p:spPr>
              <a:xfrm>
                <a:off x="209171" y="4469825"/>
                <a:ext cx="41435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Find the terms that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C41482-44FF-DB49-B1F0-EA8C3C14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1" y="4469825"/>
                <a:ext cx="4143570" cy="338554"/>
              </a:xfrm>
              <a:prstGeom prst="rect">
                <a:avLst/>
              </a:prstGeom>
              <a:blipFill>
                <a:blip r:embed="rId10"/>
                <a:stretch>
                  <a:fillRect l="-610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79A648-9FEF-D64A-8951-157427BD914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352741" y="4639102"/>
            <a:ext cx="54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F83CE3-2A92-0D47-A7F8-8ED4DBCD002C}"/>
                  </a:ext>
                </a:extLst>
              </p:cNvPr>
              <p:cNvSpPr/>
              <p:nvPr/>
            </p:nvSpPr>
            <p:spPr>
              <a:xfrm>
                <a:off x="4940673" y="4469825"/>
                <a:ext cx="29229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/>
                  <a:t> cannot take any value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F83CE3-2A92-0D47-A7F8-8ED4DBCD0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73" y="4469825"/>
                <a:ext cx="2922980" cy="338554"/>
              </a:xfrm>
              <a:prstGeom prst="rect">
                <a:avLst/>
              </a:prstGeom>
              <a:blipFill>
                <a:blip r:embed="rId11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D032B4-EFBE-A34B-A059-CAD9E03BC23C}"/>
                  </a:ext>
                </a:extLst>
              </p:cNvPr>
              <p:cNvSpPr txBox="1"/>
              <p:nvPr/>
            </p:nvSpPr>
            <p:spPr>
              <a:xfrm>
                <a:off x="7908527" y="4469825"/>
                <a:ext cx="28406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Under constraint: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D032B4-EFBE-A34B-A059-CAD9E03B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527" y="4469825"/>
                <a:ext cx="2840649" cy="338554"/>
              </a:xfrm>
              <a:prstGeom prst="rect">
                <a:avLst/>
              </a:prstGeom>
              <a:blipFill>
                <a:blip r:embed="rId12"/>
                <a:stretch>
                  <a:fillRect l="-89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F5E095-3D5E-7147-ADC9-9D0AC18E8935}"/>
              </a:ext>
            </a:extLst>
          </p:cNvPr>
          <p:cNvCxnSpPr>
            <a:stCxn id="14" idx="3"/>
          </p:cNvCxnSpPr>
          <p:nvPr/>
        </p:nvCxnSpPr>
        <p:spPr>
          <a:xfrm flipV="1">
            <a:off x="3981486" y="5280047"/>
            <a:ext cx="3712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141A40-1302-5841-8B82-D56BDCE939BD}"/>
              </a:ext>
            </a:extLst>
          </p:cNvPr>
          <p:cNvSpPr txBox="1"/>
          <p:nvPr/>
        </p:nvSpPr>
        <p:spPr>
          <a:xfrm>
            <a:off x="4449485" y="5121865"/>
            <a:ext cx="2185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Construct a </a:t>
            </a:r>
            <a:r>
              <a:rPr lang="en-US" sz="1600" dirty="0" err="1"/>
              <a:t>Lagrangian</a:t>
            </a:r>
            <a:r>
              <a:rPr lang="en-US" sz="16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F212CD-D364-584A-9AB7-CC9012C9ECAD}"/>
                  </a:ext>
                </a:extLst>
              </p:cNvPr>
              <p:cNvSpPr txBox="1"/>
              <p:nvPr/>
            </p:nvSpPr>
            <p:spPr>
              <a:xfrm>
                <a:off x="6634570" y="4945981"/>
                <a:ext cx="5406416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F212CD-D364-584A-9AB7-CC9012C9E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70" y="4945981"/>
                <a:ext cx="5406416" cy="672172"/>
              </a:xfrm>
              <a:prstGeom prst="rect">
                <a:avLst/>
              </a:prstGeom>
              <a:blipFill>
                <a:blip r:embed="rId13"/>
                <a:stretch>
                  <a:fillRect l="-234" t="-118519" r="-703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CF36CA-9F85-824A-B7B9-D360E5C4D161}"/>
                  </a:ext>
                </a:extLst>
              </p:cNvPr>
              <p:cNvSpPr txBox="1"/>
              <p:nvPr/>
            </p:nvSpPr>
            <p:spPr>
              <a:xfrm>
                <a:off x="381000" y="5754633"/>
                <a:ext cx="2502929" cy="582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CF36CA-9F85-824A-B7B9-D360E5C4D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754633"/>
                <a:ext cx="2502929" cy="582211"/>
              </a:xfrm>
              <a:prstGeom prst="rect">
                <a:avLst/>
              </a:prstGeom>
              <a:blipFill>
                <a:blip r:embed="rId14"/>
                <a:stretch>
                  <a:fillRect l="-1515" t="-63830" r="-1010" b="-6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6994782D-DEC7-434D-BA47-ACFF0CC678C5}"/>
              </a:ext>
            </a:extLst>
          </p:cNvPr>
          <p:cNvSpPr/>
          <p:nvPr/>
        </p:nvSpPr>
        <p:spPr>
          <a:xfrm>
            <a:off x="3106374" y="5892340"/>
            <a:ext cx="475026" cy="31985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7B518F-5159-F542-95E4-7B12A36FA154}"/>
                  </a:ext>
                </a:extLst>
              </p:cNvPr>
              <p:cNvSpPr/>
              <p:nvPr/>
            </p:nvSpPr>
            <p:spPr>
              <a:xfrm>
                <a:off x="3626350" y="5612704"/>
                <a:ext cx="1517082" cy="67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7B518F-5159-F542-95E4-7B12A36FA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50" y="5612704"/>
                <a:ext cx="1517082" cy="674159"/>
              </a:xfrm>
              <a:prstGeom prst="rect">
                <a:avLst/>
              </a:prstGeom>
              <a:blipFill>
                <a:blip r:embed="rId15"/>
                <a:stretch>
                  <a:fillRect t="-48148" b="-4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55E46CB-C683-A745-AF8B-227C1F9E859A}"/>
                  </a:ext>
                </a:extLst>
              </p:cNvPr>
              <p:cNvSpPr/>
              <p:nvPr/>
            </p:nvSpPr>
            <p:spPr>
              <a:xfrm>
                <a:off x="5188382" y="5612704"/>
                <a:ext cx="1539844" cy="673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55E46CB-C683-A745-AF8B-227C1F9E8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82" y="5612704"/>
                <a:ext cx="1539844" cy="673454"/>
              </a:xfrm>
              <a:prstGeom prst="rect">
                <a:avLst/>
              </a:prstGeom>
              <a:blipFill>
                <a:blip r:embed="rId16"/>
                <a:stretch>
                  <a:fillRect t="-48148" b="-4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39DDBB69-BED2-6945-B9C7-75A0EF7A4622}"/>
              </a:ext>
            </a:extLst>
          </p:cNvPr>
          <p:cNvSpPr/>
          <p:nvPr/>
        </p:nvSpPr>
        <p:spPr>
          <a:xfrm>
            <a:off x="6998579" y="5848598"/>
            <a:ext cx="424126" cy="27730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18B519-B025-E448-8137-64C1E37AC707}"/>
                  </a:ext>
                </a:extLst>
              </p:cNvPr>
              <p:cNvSpPr/>
              <p:nvPr/>
            </p:nvSpPr>
            <p:spPr>
              <a:xfrm>
                <a:off x="7536738" y="5612704"/>
                <a:ext cx="2691186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18B519-B025-E448-8137-64C1E37AC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38" y="5612704"/>
                <a:ext cx="2691186" cy="764505"/>
              </a:xfrm>
              <a:prstGeom prst="rect">
                <a:avLst/>
              </a:prstGeom>
              <a:blipFill>
                <a:blip r:embed="rId17"/>
                <a:stretch>
                  <a:fillRect l="-3756" t="-100000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5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 animBg="1"/>
      <p:bldP spid="12" grpId="0"/>
      <p:bldP spid="14" grpId="0"/>
      <p:bldP spid="15" grpId="0"/>
      <p:bldP spid="16" grpId="0" animBg="1"/>
      <p:bldP spid="20" grpId="0"/>
      <p:bldP spid="23" grpId="0"/>
      <p:bldP spid="25" grpId="0"/>
      <p:bldP spid="28" grpId="0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8BFA-C697-F249-B456-CFBB1593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5CC4A-7579-834A-8D85-54E1A72FE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Gaussian distribution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Mixture of gaussians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EM (Expectation-Maximization)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3CD7D-62B5-3148-819A-957E7FEE1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9E27E-B81E-1742-8C8F-FD21B2C1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A77C0-08A3-284C-A411-D6A79067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A4B04-3147-184A-8E96-E4AE7730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6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113842-1718-6840-B07C-FB8197809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75846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Solutions of maximizing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113842-1718-6840-B07C-FB8197809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75846"/>
              </a:xfrm>
              <a:blipFill>
                <a:blip r:embed="rId2"/>
                <a:stretch>
                  <a:fillRect l="-168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FB070-2245-E846-847F-21345D0B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27DE-5614-4A48-BD49-0DE64DED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B0BAD-3B73-3D42-9278-EA1E7D4B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F1240-0B49-D44C-A757-083670D5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1EE0D-13CE-6B4D-BDD7-BE2717B0C414}"/>
                  </a:ext>
                </a:extLst>
              </p:cNvPr>
              <p:cNvSpPr/>
              <p:nvPr/>
            </p:nvSpPr>
            <p:spPr>
              <a:xfrm>
                <a:off x="1208796" y="3141772"/>
                <a:ext cx="1517082" cy="63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1EE0D-13CE-6B4D-BDD7-BE2717B0C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96" y="3141772"/>
                <a:ext cx="1517082" cy="632674"/>
              </a:xfrm>
              <a:prstGeom prst="rect">
                <a:avLst/>
              </a:prstGeom>
              <a:blipFill>
                <a:blip r:embed="rId4"/>
                <a:stretch>
                  <a:fillRect t="-50980" b="-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9BC332-27FB-0A47-84A5-01E12413DFFC}"/>
                  </a:ext>
                </a:extLst>
              </p:cNvPr>
              <p:cNvSpPr/>
              <p:nvPr/>
            </p:nvSpPr>
            <p:spPr>
              <a:xfrm>
                <a:off x="1208796" y="1366783"/>
                <a:ext cx="1806840" cy="750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9BC332-27FB-0A47-84A5-01E12413D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96" y="1366783"/>
                <a:ext cx="1806840" cy="750783"/>
              </a:xfrm>
              <a:prstGeom prst="rect">
                <a:avLst/>
              </a:prstGeom>
              <a:blipFill>
                <a:blip r:embed="rId5"/>
                <a:stretch>
                  <a:fillRect t="-45763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146DB4-2A30-404C-8BA7-476F883899ED}"/>
                  </a:ext>
                </a:extLst>
              </p:cNvPr>
              <p:cNvSpPr/>
              <p:nvPr/>
            </p:nvSpPr>
            <p:spPr>
              <a:xfrm>
                <a:off x="1208796" y="2243377"/>
                <a:ext cx="2558073" cy="77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146DB4-2A30-404C-8BA7-476F88389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96" y="2243377"/>
                <a:ext cx="2558073" cy="772584"/>
              </a:xfrm>
              <a:prstGeom prst="rect">
                <a:avLst/>
              </a:prstGeom>
              <a:blipFill>
                <a:blip r:embed="rId6"/>
                <a:stretch>
                  <a:fillRect t="-39344" b="-77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1C40D082-1A40-3745-B2B4-3603211CFAA5}"/>
              </a:ext>
            </a:extLst>
          </p:cNvPr>
          <p:cNvSpPr/>
          <p:nvPr/>
        </p:nvSpPr>
        <p:spPr>
          <a:xfrm>
            <a:off x="838200" y="1742174"/>
            <a:ext cx="370596" cy="1828340"/>
          </a:xfrm>
          <a:prstGeom prst="leftBrace">
            <a:avLst>
              <a:gd name="adj1" fmla="val 3476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1D3237-705D-B84B-89F3-7BC84186E527}"/>
                  </a:ext>
                </a:extLst>
              </p:cNvPr>
              <p:cNvSpPr/>
              <p:nvPr/>
            </p:nvSpPr>
            <p:spPr>
              <a:xfrm>
                <a:off x="5105882" y="3094030"/>
                <a:ext cx="1574469" cy="631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1D3237-705D-B84B-89F3-7BC84186E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882" y="3094030"/>
                <a:ext cx="1574469" cy="631968"/>
              </a:xfrm>
              <a:prstGeom prst="rect">
                <a:avLst/>
              </a:prstGeom>
              <a:blipFill>
                <a:blip r:embed="rId7"/>
                <a:stretch>
                  <a:fillRect t="-52000" b="-5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36D8D5-9059-1244-A4B5-F79EE8FCCE6D}"/>
                  </a:ext>
                </a:extLst>
              </p:cNvPr>
              <p:cNvSpPr/>
              <p:nvPr/>
            </p:nvSpPr>
            <p:spPr>
              <a:xfrm>
                <a:off x="5105882" y="1319041"/>
                <a:ext cx="1823769" cy="75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36D8D5-9059-1244-A4B5-F79EE8FCC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882" y="1319041"/>
                <a:ext cx="1823769" cy="759310"/>
              </a:xfrm>
              <a:prstGeom prst="rect">
                <a:avLst/>
              </a:prstGeom>
              <a:blipFill>
                <a:blip r:embed="rId8"/>
                <a:stretch>
                  <a:fillRect t="-42623" b="-7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E6360D-4D3B-9043-B55F-B11F397239D1}"/>
                  </a:ext>
                </a:extLst>
              </p:cNvPr>
              <p:cNvSpPr/>
              <p:nvPr/>
            </p:nvSpPr>
            <p:spPr>
              <a:xfrm>
                <a:off x="5105882" y="2195635"/>
                <a:ext cx="2574999" cy="781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E6360D-4D3B-9043-B55F-B11F39723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882" y="2195635"/>
                <a:ext cx="2574999" cy="781111"/>
              </a:xfrm>
              <a:prstGeom prst="rect">
                <a:avLst/>
              </a:prstGeom>
              <a:blipFill>
                <a:blip r:embed="rId9"/>
                <a:stretch>
                  <a:fillRect t="-38710" b="-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0C48EFEA-45BD-8F46-AD59-5B2D8D084FBF}"/>
              </a:ext>
            </a:extLst>
          </p:cNvPr>
          <p:cNvSpPr/>
          <p:nvPr/>
        </p:nvSpPr>
        <p:spPr>
          <a:xfrm>
            <a:off x="4735286" y="1694432"/>
            <a:ext cx="370596" cy="1828340"/>
          </a:xfrm>
          <a:prstGeom prst="leftBrace">
            <a:avLst>
              <a:gd name="adj1" fmla="val 3476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59AEF-49EE-7741-A7F4-3B41BD9760EE}"/>
              </a:ext>
            </a:extLst>
          </p:cNvPr>
          <p:cNvSpPr txBox="1"/>
          <p:nvPr/>
        </p:nvSpPr>
        <p:spPr>
          <a:xfrm>
            <a:off x="1034143" y="4376057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which,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3F4C5-2DCB-8445-9A1C-FD4345C7410A}"/>
                  </a:ext>
                </a:extLst>
              </p:cNvPr>
              <p:cNvSpPr txBox="1"/>
              <p:nvPr/>
            </p:nvSpPr>
            <p:spPr>
              <a:xfrm>
                <a:off x="2263982" y="4237334"/>
                <a:ext cx="4044953" cy="60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63F4C5-2DCB-8445-9A1C-FD4345C74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82" y="4237334"/>
                <a:ext cx="4044953" cy="600614"/>
              </a:xfrm>
              <a:prstGeom prst="rect">
                <a:avLst/>
              </a:prstGeom>
              <a:blipFill>
                <a:blip r:embed="rId10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9AD30F5-82E3-3D4A-AA1F-2EEA0F98E52A}"/>
              </a:ext>
            </a:extLst>
          </p:cNvPr>
          <p:cNvSpPr/>
          <p:nvPr/>
        </p:nvSpPr>
        <p:spPr>
          <a:xfrm>
            <a:off x="718457" y="1319041"/>
            <a:ext cx="7064829" cy="24554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37FFF-C87B-3041-B9D3-6C782A770DD1}"/>
                  </a:ext>
                </a:extLst>
              </p:cNvPr>
              <p:cNvSpPr txBox="1"/>
              <p:nvPr/>
            </p:nvSpPr>
            <p:spPr>
              <a:xfrm>
                <a:off x="8054011" y="1794400"/>
                <a:ext cx="38563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Repeatedly update all parameters,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until convergence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337FFF-C87B-3041-B9D3-6C782A77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11" y="1794400"/>
                <a:ext cx="3856377" cy="646331"/>
              </a:xfrm>
              <a:prstGeom prst="rect">
                <a:avLst/>
              </a:prstGeom>
              <a:blipFill>
                <a:blip r:embed="rId11"/>
                <a:stretch>
                  <a:fillRect l="-98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AB3F74-3D5C-0349-9B90-A8DC6933B24E}"/>
                  </a:ext>
                </a:extLst>
              </p:cNvPr>
              <p:cNvSpPr txBox="1"/>
              <p:nvPr/>
            </p:nvSpPr>
            <p:spPr>
              <a:xfrm>
                <a:off x="2263982" y="5085805"/>
                <a:ext cx="4044953" cy="60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AB3F74-3D5C-0349-9B90-A8DC6933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82" y="5085805"/>
                <a:ext cx="4044953" cy="600614"/>
              </a:xfrm>
              <a:prstGeom prst="rect">
                <a:avLst/>
              </a:prstGeom>
              <a:blipFill>
                <a:blip r:embed="rId1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3863-615A-8F4C-90CC-5B70E5F3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E-M (Expectation-Maximization) Algorithm (1-D Gaussian)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BEDFD-C4F7-0545-8F9D-1E8ACAF7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03281-C21A-134C-A6AB-0859910A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A98F-CE13-594B-9181-05915C83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D8E03-2BD6-0243-B3FE-23C190C2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A8AEA-62D4-6A4A-B5DB-191CA698CFC6}"/>
              </a:ext>
            </a:extLst>
          </p:cNvPr>
          <p:cNvSpPr txBox="1"/>
          <p:nvPr/>
        </p:nvSpPr>
        <p:spPr>
          <a:xfrm>
            <a:off x="1524000" y="2601561"/>
            <a:ext cx="273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 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8F712-FC0E-A146-B5AA-2D23BABCD7F0}"/>
              </a:ext>
            </a:extLst>
          </p:cNvPr>
          <p:cNvSpPr txBox="1"/>
          <p:nvPr/>
        </p:nvSpPr>
        <p:spPr>
          <a:xfrm>
            <a:off x="1524000" y="5987018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D5CEBD-EFFF-024D-89B5-4C079B1FD1AE}"/>
                  </a:ext>
                </a:extLst>
              </p:cNvPr>
              <p:cNvSpPr txBox="1"/>
              <p:nvPr/>
            </p:nvSpPr>
            <p:spPr>
              <a:xfrm>
                <a:off x="2460171" y="3131539"/>
                <a:ext cx="745499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E-step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compute the expectation of which distribution it is from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D5CEBD-EFFF-024D-89B5-4C079B1FD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171" y="3131539"/>
                <a:ext cx="7454990" cy="380810"/>
              </a:xfrm>
              <a:prstGeom prst="rect">
                <a:avLst/>
              </a:prstGeom>
              <a:blipFill>
                <a:blip r:embed="rId3"/>
                <a:stretch>
                  <a:fillRect l="-680" t="-3226" r="-17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6108C-0BED-1E41-B6CF-0DAED744CE56}"/>
                  </a:ext>
                </a:extLst>
              </p:cNvPr>
              <p:cNvSpPr txBox="1"/>
              <p:nvPr/>
            </p:nvSpPr>
            <p:spPr>
              <a:xfrm>
                <a:off x="1001486" y="1244888"/>
                <a:ext cx="9117111" cy="69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are drawn from </a:t>
                </a:r>
                <a:r>
                  <a:rPr lang="en-US" i="1" dirty="0"/>
                  <a:t>k</a:t>
                </a:r>
                <a:r>
                  <a:rPr lang="en-US" dirty="0"/>
                  <a:t> Gaussian distributions 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distribution has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6108C-0BED-1E41-B6CF-0DAED744C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1244888"/>
                <a:ext cx="9117111" cy="692626"/>
              </a:xfrm>
              <a:prstGeom prst="rect">
                <a:avLst/>
              </a:prstGeom>
              <a:blipFill>
                <a:blip r:embed="rId4"/>
                <a:stretch>
                  <a:fillRect l="-556" t="-178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63011C-EA4B-1D4A-AA4A-FEC10B0AB733}"/>
                  </a:ext>
                </a:extLst>
              </p:cNvPr>
              <p:cNvSpPr txBox="1"/>
              <p:nvPr/>
            </p:nvSpPr>
            <p:spPr>
              <a:xfrm>
                <a:off x="3288329" y="3607546"/>
                <a:ext cx="4361579" cy="689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63011C-EA4B-1D4A-AA4A-FEC10B0A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329" y="3607546"/>
                <a:ext cx="4361579" cy="689997"/>
              </a:xfrm>
              <a:prstGeom prst="rect">
                <a:avLst/>
              </a:prstGeom>
              <a:blipFill>
                <a:blip r:embed="rId5"/>
                <a:stretch>
                  <a:fillRect t="-12727" r="-291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14096-2A94-E54B-A1BB-D577C7DCDD80}"/>
                  </a:ext>
                </a:extLst>
              </p:cNvPr>
              <p:cNvSpPr txBox="1"/>
              <p:nvPr/>
            </p:nvSpPr>
            <p:spPr>
              <a:xfrm>
                <a:off x="1524000" y="2150679"/>
                <a:ext cx="713496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Randomly initialize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14096-2A94-E54B-A1BB-D577C7DC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50679"/>
                <a:ext cx="7134967" cy="391646"/>
              </a:xfrm>
              <a:prstGeom prst="rect">
                <a:avLst/>
              </a:prstGeom>
              <a:blipFill>
                <a:blip r:embed="rId6"/>
                <a:stretch>
                  <a:fillRect l="-712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B444AA-4F19-4C49-8E94-728C4EFEF112}"/>
                  </a:ext>
                </a:extLst>
              </p:cNvPr>
              <p:cNvSpPr txBox="1"/>
              <p:nvPr/>
            </p:nvSpPr>
            <p:spPr>
              <a:xfrm>
                <a:off x="7946572" y="3767878"/>
                <a:ext cx="1777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B444AA-4F19-4C49-8E94-728C4EFEF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72" y="3767878"/>
                <a:ext cx="1777603" cy="369332"/>
              </a:xfrm>
              <a:prstGeom prst="rect">
                <a:avLst/>
              </a:prstGeom>
              <a:blipFill>
                <a:blip r:embed="rId7"/>
                <a:stretch>
                  <a:fillRect l="-283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7F6436-F428-704F-BC9A-86B7B560338B}"/>
                  </a:ext>
                </a:extLst>
              </p:cNvPr>
              <p:cNvSpPr txBox="1"/>
              <p:nvPr/>
            </p:nvSpPr>
            <p:spPr>
              <a:xfrm>
                <a:off x="2460171" y="4392133"/>
                <a:ext cx="7874656" cy="472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M-step</a:t>
                </a:r>
                <a:r>
                  <a:rPr lang="en-US" dirty="0"/>
                  <a:t>: Update the parameters (as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correct) by maximizing the likelihood: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7F6436-F428-704F-BC9A-86B7B560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171" y="4392133"/>
                <a:ext cx="7874656" cy="472694"/>
              </a:xfrm>
              <a:prstGeom prst="rect">
                <a:avLst/>
              </a:prstGeom>
              <a:blipFill>
                <a:blip r:embed="rId8"/>
                <a:stretch>
                  <a:fillRect l="-64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F6D6E21-9D12-DB44-8611-D0FE96ED9F65}"/>
                  </a:ext>
                </a:extLst>
              </p:cNvPr>
              <p:cNvSpPr/>
              <p:nvPr/>
            </p:nvSpPr>
            <p:spPr>
              <a:xfrm>
                <a:off x="3026710" y="4959417"/>
                <a:ext cx="1834669" cy="81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F6D6E21-9D12-DB44-8611-D0FE96ED9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10" y="4959417"/>
                <a:ext cx="1834669" cy="810607"/>
              </a:xfrm>
              <a:prstGeom prst="rect">
                <a:avLst/>
              </a:prstGeom>
              <a:blipFill>
                <a:blip r:embed="rId9"/>
                <a:stretch>
                  <a:fillRect t="-42188" b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8DD0C-36DE-B748-BFFE-6F553464ACC5}"/>
                  </a:ext>
                </a:extLst>
              </p:cNvPr>
              <p:cNvSpPr/>
              <p:nvPr/>
            </p:nvSpPr>
            <p:spPr>
              <a:xfrm>
                <a:off x="4908629" y="4958905"/>
                <a:ext cx="2585900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box>
                        <m:box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8DD0C-36DE-B748-BFFE-6F553464A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629" y="4958905"/>
                <a:ext cx="2585900" cy="831061"/>
              </a:xfrm>
              <a:prstGeom prst="rect">
                <a:avLst/>
              </a:prstGeom>
              <a:blipFill>
                <a:blip r:embed="rId10"/>
                <a:stretch>
                  <a:fillRect t="-35821" b="-65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89C460-0BF0-434D-854F-DB7161DA2E06}"/>
                  </a:ext>
                </a:extLst>
              </p:cNvPr>
              <p:cNvSpPr/>
              <p:nvPr/>
            </p:nvSpPr>
            <p:spPr>
              <a:xfrm>
                <a:off x="7541781" y="4951032"/>
                <a:ext cx="1542730" cy="663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89C460-0BF0-434D-854F-DB7161DA2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781" y="4951032"/>
                <a:ext cx="1542730" cy="663836"/>
              </a:xfrm>
              <a:prstGeom prst="rect">
                <a:avLst/>
              </a:prstGeom>
              <a:blipFill>
                <a:blip r:embed="rId11"/>
                <a:stretch>
                  <a:fillRect t="-49057" b="-5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A0968C-FBE6-4B45-9029-5DA2097B4588}"/>
                  </a:ext>
                </a:extLst>
              </p:cNvPr>
              <p:cNvSpPr txBox="1"/>
              <p:nvPr/>
            </p:nvSpPr>
            <p:spPr>
              <a:xfrm>
                <a:off x="9352858" y="5180054"/>
                <a:ext cx="1777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A0968C-FBE6-4B45-9029-5DA2097B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858" y="5180054"/>
                <a:ext cx="1777603" cy="369332"/>
              </a:xfrm>
              <a:prstGeom prst="rect">
                <a:avLst/>
              </a:prstGeom>
              <a:blipFill>
                <a:blip r:embed="rId12"/>
                <a:stretch>
                  <a:fillRect l="-212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F4DF701B-B6B1-F248-A99F-5D6FC13FB3B3}"/>
              </a:ext>
            </a:extLst>
          </p:cNvPr>
          <p:cNvSpPr/>
          <p:nvPr/>
        </p:nvSpPr>
        <p:spPr>
          <a:xfrm rot="5400000">
            <a:off x="3854493" y="5128145"/>
            <a:ext cx="170714" cy="154421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5CB163-7EC1-C64F-8191-991CF2C94C79}"/>
              </a:ext>
            </a:extLst>
          </p:cNvPr>
          <p:cNvSpPr txBox="1"/>
          <p:nvPr/>
        </p:nvSpPr>
        <p:spPr>
          <a:xfrm>
            <a:off x="3173224" y="6047165"/>
            <a:ext cx="150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Weighted average</a:t>
            </a:r>
          </a:p>
        </p:txBody>
      </p:sp>
    </p:spTree>
    <p:extLst>
      <p:ext uri="{BB962C8B-B14F-4D97-AF65-F5344CB8AC3E}">
        <p14:creationId xmlns:p14="http://schemas.microsoft.com/office/powerpoint/2010/main" val="37803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8572-FA82-B748-94DB-63C95D3E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114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Compare with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-means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67A26-08ED-8F4D-82E7-907B118B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9E1A-2A96-F941-B8DD-819B3F32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22A66-6F68-8644-9CF5-52AF6686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9B540-FEEE-444A-A4F0-8CDFA5A8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93DF2-BF33-5A4D-9DFD-2F3A5CF4AD35}"/>
              </a:ext>
            </a:extLst>
          </p:cNvPr>
          <p:cNvSpPr txBox="1"/>
          <p:nvPr/>
        </p:nvSpPr>
        <p:spPr>
          <a:xfrm>
            <a:off x="1693334" y="2058532"/>
            <a:ext cx="273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 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B8244-1CBE-B249-B23B-A6713365B3A9}"/>
              </a:ext>
            </a:extLst>
          </p:cNvPr>
          <p:cNvSpPr txBox="1"/>
          <p:nvPr/>
        </p:nvSpPr>
        <p:spPr>
          <a:xfrm>
            <a:off x="1693334" y="5357496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A2C7BA-9291-6741-A55E-A4F548506522}"/>
                  </a:ext>
                </a:extLst>
              </p:cNvPr>
              <p:cNvSpPr txBox="1"/>
              <p:nvPr/>
            </p:nvSpPr>
            <p:spPr>
              <a:xfrm>
                <a:off x="2629505" y="2588510"/>
                <a:ext cx="5104026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E-step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assign it to the closest centroid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A2C7BA-9291-6741-A55E-A4F548506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05" y="2588510"/>
                <a:ext cx="5104026" cy="380810"/>
              </a:xfrm>
              <a:prstGeom prst="rect">
                <a:avLst/>
              </a:prstGeom>
              <a:blipFill>
                <a:blip r:embed="rId3"/>
                <a:stretch>
                  <a:fillRect l="-74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28A57F-614A-6F44-9820-A51F29E3A6D2}"/>
                  </a:ext>
                </a:extLst>
              </p:cNvPr>
              <p:cNvSpPr txBox="1"/>
              <p:nvPr/>
            </p:nvSpPr>
            <p:spPr>
              <a:xfrm>
                <a:off x="1693334" y="1607650"/>
                <a:ext cx="4562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Randomly initialize all </a:t>
                </a:r>
                <a:r>
                  <a:rPr lang="en-US" i="1" dirty="0"/>
                  <a:t>k</a:t>
                </a:r>
                <a:r>
                  <a:rPr lang="en-US" dirty="0"/>
                  <a:t>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28A57F-614A-6F44-9820-A51F29E3A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334" y="1607650"/>
                <a:ext cx="4562083" cy="369332"/>
              </a:xfrm>
              <a:prstGeom prst="rect">
                <a:avLst/>
              </a:prstGeom>
              <a:blipFill>
                <a:blip r:embed="rId4"/>
                <a:stretch>
                  <a:fillRect l="-83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200F29-B52B-3F45-BD9A-392E7F4CB427}"/>
              </a:ext>
            </a:extLst>
          </p:cNvPr>
          <p:cNvSpPr txBox="1"/>
          <p:nvPr/>
        </p:nvSpPr>
        <p:spPr>
          <a:xfrm>
            <a:off x="2629505" y="3824715"/>
            <a:ext cx="410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M-step</a:t>
            </a:r>
            <a:r>
              <a:rPr lang="en-US" dirty="0"/>
              <a:t>: Update the positions of centroids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2A58E9-E038-D541-BA54-A25B74D3B360}"/>
                  </a:ext>
                </a:extLst>
              </p:cNvPr>
              <p:cNvSpPr/>
              <p:nvPr/>
            </p:nvSpPr>
            <p:spPr>
              <a:xfrm>
                <a:off x="3453496" y="3129966"/>
                <a:ext cx="2858283" cy="55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2A58E9-E038-D541-BA54-A25B74D3B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96" y="3129966"/>
                <a:ext cx="2858283" cy="558743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489F17-41C1-0544-A67C-CE7FF6CAFCCA}"/>
                  </a:ext>
                </a:extLst>
              </p:cNvPr>
              <p:cNvSpPr/>
              <p:nvPr/>
            </p:nvSpPr>
            <p:spPr>
              <a:xfrm>
                <a:off x="3453496" y="4353512"/>
                <a:ext cx="2669320" cy="743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1{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489F17-41C1-0544-A67C-CE7FF6CAF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96" y="4353512"/>
                <a:ext cx="2669320" cy="743793"/>
              </a:xfrm>
              <a:prstGeom prst="rect">
                <a:avLst/>
              </a:prstGeom>
              <a:blipFill>
                <a:blip r:embed="rId6"/>
                <a:stretch>
                  <a:fillRect t="-50847" b="-8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A5B9-8FA3-6641-906F-4B4AF1E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Demonstration with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2, 1-D Gaussian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A96FB-45DF-0A4A-B827-47186E1A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70737-CB30-0448-B0C4-EDF09BA7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96A9-29AA-2646-80C8-FF68EC6F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2EAB9-49DC-AF48-A9EE-C2316A36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3380A2-18D1-E24C-8951-C02257CA02D9}"/>
              </a:ext>
            </a:extLst>
          </p:cNvPr>
          <p:cNvCxnSpPr>
            <a:cxnSpLocks/>
          </p:cNvCxnSpPr>
          <p:nvPr/>
        </p:nvCxnSpPr>
        <p:spPr>
          <a:xfrm>
            <a:off x="1492469" y="4046483"/>
            <a:ext cx="89653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7A46FE-FFF6-A94F-AC34-B2DC7B4BB0C5}"/>
              </a:ext>
            </a:extLst>
          </p:cNvPr>
          <p:cNvSpPr txBox="1"/>
          <p:nvPr/>
        </p:nvSpPr>
        <p:spPr>
          <a:xfrm>
            <a:off x="9982200" y="4196413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lbs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11C6-30F1-8B46-B383-3B5736AD5D60}"/>
              </a:ext>
            </a:extLst>
          </p:cNvPr>
          <p:cNvGrpSpPr/>
          <p:nvPr/>
        </p:nvGrpSpPr>
        <p:grpSpPr>
          <a:xfrm>
            <a:off x="1962080" y="3863700"/>
            <a:ext cx="3469213" cy="381152"/>
            <a:chOff x="1962080" y="3863700"/>
            <a:chExt cx="3469213" cy="381152"/>
          </a:xfrm>
        </p:grpSpPr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D36CDE8F-5503-CE43-A27E-14170D55B900}"/>
                </a:ext>
              </a:extLst>
            </p:cNvPr>
            <p:cNvSpPr/>
            <p:nvPr/>
          </p:nvSpPr>
          <p:spPr>
            <a:xfrm>
              <a:off x="3693982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A0EC5249-38AB-044B-9FAC-7593348743AC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47F0D297-648B-E748-8BB4-0FD96C300C8B}"/>
                </a:ext>
              </a:extLst>
            </p:cNvPr>
            <p:cNvSpPr/>
            <p:nvPr/>
          </p:nvSpPr>
          <p:spPr>
            <a:xfrm>
              <a:off x="3956199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74D92F50-14B5-0645-B78C-10CBF6D519A3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9E1D9F2E-CBAF-4F4E-BAA6-9839572887DD}"/>
                </a:ext>
              </a:extLst>
            </p:cNvPr>
            <p:cNvSpPr/>
            <p:nvPr/>
          </p:nvSpPr>
          <p:spPr>
            <a:xfrm>
              <a:off x="4131010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DCF3B7B5-A89B-504F-ADDE-417BA61C4FDC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FF1036EC-1C16-0342-AE76-950A99BEA12F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56467682-594E-B142-880B-2F073155F33B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39F48B50-06BA-594B-9AE5-F6C23220EA57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08AE45A9-9370-9348-BE54-788A3DCF1194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70B7B9ED-1656-E14D-98D0-FEDC8204A148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FDA22A8E-E62E-1F41-8087-E677129967C5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F8B248E-C0E7-A642-B1E6-FE9242122473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564E5718-748E-A94E-A67C-875F1169BF54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E1CD0F9F-0D40-7443-B29B-BC1B486866C3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62CF072E-B424-A640-9CBD-5896EF4E3998}"/>
                </a:ext>
              </a:extLst>
            </p:cNvPr>
            <p:cNvSpPr/>
            <p:nvPr/>
          </p:nvSpPr>
          <p:spPr>
            <a:xfrm>
              <a:off x="3771604" y="388787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80D5E6-BD05-854F-992D-67D5F2377A12}"/>
              </a:ext>
            </a:extLst>
          </p:cNvPr>
          <p:cNvGrpSpPr/>
          <p:nvPr/>
        </p:nvGrpSpPr>
        <p:grpSpPr>
          <a:xfrm>
            <a:off x="5515989" y="3854580"/>
            <a:ext cx="4131650" cy="377663"/>
            <a:chOff x="1962080" y="3870345"/>
            <a:chExt cx="4131650" cy="377663"/>
          </a:xfrm>
        </p:grpSpPr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A5541578-FA88-B040-AD52-B2A781AD5E7B}"/>
                </a:ext>
              </a:extLst>
            </p:cNvPr>
            <p:cNvSpPr/>
            <p:nvPr/>
          </p:nvSpPr>
          <p:spPr>
            <a:xfrm>
              <a:off x="3693982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083371FD-6A9C-224A-AE79-F70CB49AC891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D69F09D5-C1E6-344E-882C-5DA23D4D620A}"/>
                </a:ext>
              </a:extLst>
            </p:cNvPr>
            <p:cNvSpPr/>
            <p:nvPr/>
          </p:nvSpPr>
          <p:spPr>
            <a:xfrm>
              <a:off x="3956199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ABCF4541-CBB9-5C4E-9A90-B730F7E3538E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98DE4243-9BC2-B147-9DB2-C998F8B2F9FC}"/>
                </a:ext>
              </a:extLst>
            </p:cNvPr>
            <p:cNvSpPr/>
            <p:nvPr/>
          </p:nvSpPr>
          <p:spPr>
            <a:xfrm>
              <a:off x="4131010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Multiply 32">
              <a:extLst>
                <a:ext uri="{FF2B5EF4-FFF2-40B4-BE49-F238E27FC236}">
                  <a16:creationId xmlns:a16="http://schemas.microsoft.com/office/drawing/2014/main" id="{16C358D5-CB88-F744-B784-E88644A5FA20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>
              <a:extLst>
                <a:ext uri="{FF2B5EF4-FFF2-40B4-BE49-F238E27FC236}">
                  <a16:creationId xmlns:a16="http://schemas.microsoft.com/office/drawing/2014/main" id="{F65CD50F-9C97-4443-AAF8-2AC87F312158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048274AB-9058-F94A-8C80-BA2CE4065AC0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>
              <a:extLst>
                <a:ext uri="{FF2B5EF4-FFF2-40B4-BE49-F238E27FC236}">
                  <a16:creationId xmlns:a16="http://schemas.microsoft.com/office/drawing/2014/main" id="{0C1ECF48-C451-CB45-806C-809267B48D2C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F4FE3532-89F8-814E-AEB0-8A645F3881D0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>
              <a:extLst>
                <a:ext uri="{FF2B5EF4-FFF2-40B4-BE49-F238E27FC236}">
                  <a16:creationId xmlns:a16="http://schemas.microsoft.com/office/drawing/2014/main" id="{5CCC6235-9284-524E-A238-E026F3AB1682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>
              <a:extLst>
                <a:ext uri="{FF2B5EF4-FFF2-40B4-BE49-F238E27FC236}">
                  <a16:creationId xmlns:a16="http://schemas.microsoft.com/office/drawing/2014/main" id="{1C23E400-D93F-0E46-98E3-B411D5E02DF0}"/>
                </a:ext>
              </a:extLst>
            </p:cNvPr>
            <p:cNvSpPr/>
            <p:nvPr/>
          </p:nvSpPr>
          <p:spPr>
            <a:xfrm>
              <a:off x="5744107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>
              <a:extLst>
                <a:ext uri="{FF2B5EF4-FFF2-40B4-BE49-F238E27FC236}">
                  <a16:creationId xmlns:a16="http://schemas.microsoft.com/office/drawing/2014/main" id="{32C2F671-121A-D94F-920C-A9CBAFD171AF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>
              <a:extLst>
                <a:ext uri="{FF2B5EF4-FFF2-40B4-BE49-F238E27FC236}">
                  <a16:creationId xmlns:a16="http://schemas.microsoft.com/office/drawing/2014/main" id="{B92C9221-ECC3-504A-A35D-706AF40ED761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>
              <a:extLst>
                <a:ext uri="{FF2B5EF4-FFF2-40B4-BE49-F238E27FC236}">
                  <a16:creationId xmlns:a16="http://schemas.microsoft.com/office/drawing/2014/main" id="{67097808-1426-ED4D-9ACF-ED5B5D49499C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>
              <a:extLst>
                <a:ext uri="{FF2B5EF4-FFF2-40B4-BE49-F238E27FC236}">
                  <a16:creationId xmlns:a16="http://schemas.microsoft.com/office/drawing/2014/main" id="{453912B7-AC72-B240-A2AA-18670A1DDAB9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7DF36006-EF44-0244-9EB8-18CB06EFD704}"/>
                </a:ext>
              </a:extLst>
            </p:cNvPr>
            <p:cNvSpPr/>
            <p:nvPr/>
          </p:nvSpPr>
          <p:spPr>
            <a:xfrm>
              <a:off x="3771604" y="389838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reeform 51">
            <a:extLst>
              <a:ext uri="{FF2B5EF4-FFF2-40B4-BE49-F238E27FC236}">
                <a16:creationId xmlns:a16="http://schemas.microsoft.com/office/drawing/2014/main" id="{EA6F6A05-3039-0A4D-BBBA-7A5235CDB35A}"/>
              </a:ext>
            </a:extLst>
          </p:cNvPr>
          <p:cNvSpPr/>
          <p:nvPr/>
        </p:nvSpPr>
        <p:spPr>
          <a:xfrm>
            <a:off x="3152240" y="2323005"/>
            <a:ext cx="2656785" cy="1173405"/>
          </a:xfrm>
          <a:custGeom>
            <a:avLst/>
            <a:gdLst>
              <a:gd name="connsiteX0" fmla="*/ 0 w 4607169"/>
              <a:gd name="connsiteY0" fmla="*/ 2034819 h 2034819"/>
              <a:gd name="connsiteX1" fmla="*/ 1361551 w 4607169"/>
              <a:gd name="connsiteY1" fmla="*/ 1547474 h 2034819"/>
              <a:gd name="connsiteX2" fmla="*/ 2245806 w 4607169"/>
              <a:gd name="connsiteY2" fmla="*/ 28 h 2034819"/>
              <a:gd name="connsiteX3" fmla="*/ 3104940 w 4607169"/>
              <a:gd name="connsiteY3" fmla="*/ 1507280 h 2034819"/>
              <a:gd name="connsiteX4" fmla="*/ 4607169 w 4607169"/>
              <a:gd name="connsiteY4" fmla="*/ 2034819 h 2034819"/>
              <a:gd name="connsiteX5" fmla="*/ 4607169 w 4607169"/>
              <a:gd name="connsiteY5" fmla="*/ 2034819 h 203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169" h="2034819">
                <a:moveTo>
                  <a:pt x="0" y="2034819"/>
                </a:moveTo>
                <a:cubicBezTo>
                  <a:pt x="493625" y="1960712"/>
                  <a:pt x="987250" y="1886606"/>
                  <a:pt x="1361551" y="1547474"/>
                </a:cubicBezTo>
                <a:cubicBezTo>
                  <a:pt x="1735852" y="1208342"/>
                  <a:pt x="1955241" y="6727"/>
                  <a:pt x="2245806" y="28"/>
                </a:cubicBezTo>
                <a:cubicBezTo>
                  <a:pt x="2536371" y="-6671"/>
                  <a:pt x="2711380" y="1168148"/>
                  <a:pt x="3104940" y="1507280"/>
                </a:cubicBezTo>
                <a:cubicBezTo>
                  <a:pt x="3498500" y="1846412"/>
                  <a:pt x="4607169" y="2034819"/>
                  <a:pt x="4607169" y="2034819"/>
                </a:cubicBezTo>
                <a:lnTo>
                  <a:pt x="4607169" y="2034819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63ED989-CF9C-EE40-8559-50B4726A50E2}"/>
              </a:ext>
            </a:extLst>
          </p:cNvPr>
          <p:cNvSpPr/>
          <p:nvPr/>
        </p:nvSpPr>
        <p:spPr>
          <a:xfrm>
            <a:off x="4478524" y="2323005"/>
            <a:ext cx="2656785" cy="1173405"/>
          </a:xfrm>
          <a:custGeom>
            <a:avLst/>
            <a:gdLst>
              <a:gd name="connsiteX0" fmla="*/ 0 w 4607169"/>
              <a:gd name="connsiteY0" fmla="*/ 2034819 h 2034819"/>
              <a:gd name="connsiteX1" fmla="*/ 1361551 w 4607169"/>
              <a:gd name="connsiteY1" fmla="*/ 1547474 h 2034819"/>
              <a:gd name="connsiteX2" fmla="*/ 2245806 w 4607169"/>
              <a:gd name="connsiteY2" fmla="*/ 28 h 2034819"/>
              <a:gd name="connsiteX3" fmla="*/ 3104940 w 4607169"/>
              <a:gd name="connsiteY3" fmla="*/ 1507280 h 2034819"/>
              <a:gd name="connsiteX4" fmla="*/ 4607169 w 4607169"/>
              <a:gd name="connsiteY4" fmla="*/ 2034819 h 2034819"/>
              <a:gd name="connsiteX5" fmla="*/ 4607169 w 4607169"/>
              <a:gd name="connsiteY5" fmla="*/ 2034819 h 203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169" h="2034819">
                <a:moveTo>
                  <a:pt x="0" y="2034819"/>
                </a:moveTo>
                <a:cubicBezTo>
                  <a:pt x="493625" y="1960712"/>
                  <a:pt x="987250" y="1886606"/>
                  <a:pt x="1361551" y="1547474"/>
                </a:cubicBezTo>
                <a:cubicBezTo>
                  <a:pt x="1735852" y="1208342"/>
                  <a:pt x="1955241" y="6727"/>
                  <a:pt x="2245806" y="28"/>
                </a:cubicBezTo>
                <a:cubicBezTo>
                  <a:pt x="2536371" y="-6671"/>
                  <a:pt x="2711380" y="1168148"/>
                  <a:pt x="3104940" y="1507280"/>
                </a:cubicBezTo>
                <a:cubicBezTo>
                  <a:pt x="3498500" y="1846412"/>
                  <a:pt x="4607169" y="2034819"/>
                  <a:pt x="4607169" y="2034819"/>
                </a:cubicBezTo>
                <a:lnTo>
                  <a:pt x="4607169" y="2034819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CB15B1-F2A2-8D44-A4CA-AEA3DE2755A6}"/>
              </a:ext>
            </a:extLst>
          </p:cNvPr>
          <p:cNvSpPr txBox="1"/>
          <p:nvPr/>
        </p:nvSpPr>
        <p:spPr>
          <a:xfrm>
            <a:off x="3699185" y="1391216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49DC39-CC92-F849-9DCE-7DFB01958A89}"/>
                  </a:ext>
                </a:extLst>
              </p:cNvPr>
              <p:cNvSpPr/>
              <p:nvPr/>
            </p:nvSpPr>
            <p:spPr>
              <a:xfrm>
                <a:off x="3370057" y="1903908"/>
                <a:ext cx="1887183" cy="3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ea typeface="Cambria Math" panose="02040503050406030204" pitchFamily="18" charset="0"/>
                  </a:rPr>
                  <a:t>Salmon: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49DC39-CC92-F849-9DCE-7DFB01958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57" y="1903908"/>
                <a:ext cx="1887183" cy="378309"/>
              </a:xfrm>
              <a:prstGeom prst="rect">
                <a:avLst/>
              </a:prstGeom>
              <a:blipFill>
                <a:blip r:embed="rId3"/>
                <a:stretch>
                  <a:fillRect l="-200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6133F69-AC40-1749-AAC2-82CF5A7F9611}"/>
                  </a:ext>
                </a:extLst>
              </p:cNvPr>
              <p:cNvSpPr/>
              <p:nvPr/>
            </p:nvSpPr>
            <p:spPr>
              <a:xfrm>
                <a:off x="5351692" y="1907734"/>
                <a:ext cx="1718676" cy="374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dirty="0">
                    <a:ea typeface="Cambria Math" panose="02040503050406030204" pitchFamily="18" charset="0"/>
                  </a:rPr>
                  <a:t>Tuna: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6133F69-AC40-1749-AAC2-82CF5A7F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2" y="1907734"/>
                <a:ext cx="1718676" cy="374911"/>
              </a:xfrm>
              <a:prstGeom prst="rect">
                <a:avLst/>
              </a:prstGeom>
              <a:blipFill>
                <a:blip r:embed="rId4"/>
                <a:stretch>
                  <a:fillRect l="-219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7B202A-831F-174F-9593-53C67F36C671}"/>
              </a:ext>
            </a:extLst>
          </p:cNvPr>
          <p:cNvCxnSpPr>
            <a:endCxn id="52" idx="3"/>
          </p:cNvCxnSpPr>
          <p:nvPr/>
        </p:nvCxnSpPr>
        <p:spPr>
          <a:xfrm flipV="1">
            <a:off x="4942125" y="3192198"/>
            <a:ext cx="620" cy="8571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CAB93D-8817-9C4E-96F7-AE106A8E8EC3}"/>
                  </a:ext>
                </a:extLst>
              </p:cNvPr>
              <p:cNvSpPr txBox="1"/>
              <p:nvPr/>
            </p:nvSpPr>
            <p:spPr>
              <a:xfrm>
                <a:off x="4673337" y="4382749"/>
                <a:ext cx="1058495" cy="348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CAB93D-8817-9C4E-96F7-AE106A8E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37" y="4382749"/>
                <a:ext cx="1058495" cy="348878"/>
              </a:xfrm>
              <a:prstGeom prst="rect">
                <a:avLst/>
              </a:prstGeom>
              <a:blipFill>
                <a:blip r:embed="rId5"/>
                <a:stretch>
                  <a:fillRect l="-1190" r="-476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780A53-C63C-9648-AB5A-41509AA11878}"/>
                  </a:ext>
                </a:extLst>
              </p:cNvPr>
              <p:cNvSpPr txBox="1"/>
              <p:nvPr/>
            </p:nvSpPr>
            <p:spPr>
              <a:xfrm>
                <a:off x="4689612" y="4798657"/>
                <a:ext cx="1058495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780A53-C63C-9648-AB5A-41509AA11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12" y="4798657"/>
                <a:ext cx="1058495" cy="346249"/>
              </a:xfrm>
              <a:prstGeom prst="rect">
                <a:avLst/>
              </a:prstGeom>
              <a:blipFill>
                <a:blip r:embed="rId6"/>
                <a:stretch>
                  <a:fillRect l="-1176" t="-3571" r="-35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Brace 61">
            <a:extLst>
              <a:ext uri="{FF2B5EF4-FFF2-40B4-BE49-F238E27FC236}">
                <a16:creationId xmlns:a16="http://schemas.microsoft.com/office/drawing/2014/main" id="{40FEA84F-26A6-CC49-BFF1-D5707B2E842E}"/>
              </a:ext>
            </a:extLst>
          </p:cNvPr>
          <p:cNvSpPr/>
          <p:nvPr/>
        </p:nvSpPr>
        <p:spPr>
          <a:xfrm rot="5400000">
            <a:off x="3179412" y="3272721"/>
            <a:ext cx="214839" cy="25330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5F5787-521C-DA44-A0C7-9FFD972B3DEA}"/>
                  </a:ext>
                </a:extLst>
              </p:cNvPr>
              <p:cNvSpPr txBox="1"/>
              <p:nvPr/>
            </p:nvSpPr>
            <p:spPr>
              <a:xfrm>
                <a:off x="2311703" y="4682246"/>
                <a:ext cx="2152597" cy="648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These points tend to have larger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B5F5787-521C-DA44-A0C7-9FFD972B3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03" y="4682246"/>
                <a:ext cx="2152597" cy="648704"/>
              </a:xfrm>
              <a:prstGeom prst="rect">
                <a:avLst/>
              </a:prstGeom>
              <a:blipFill>
                <a:blip r:embed="rId7"/>
                <a:stretch>
                  <a:fillRect l="-1170" t="-192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ight Brace 63">
            <a:extLst>
              <a:ext uri="{FF2B5EF4-FFF2-40B4-BE49-F238E27FC236}">
                <a16:creationId xmlns:a16="http://schemas.microsoft.com/office/drawing/2014/main" id="{F302700B-8F05-3A4F-9B36-8507C3AF5BAF}"/>
              </a:ext>
            </a:extLst>
          </p:cNvPr>
          <p:cNvSpPr/>
          <p:nvPr/>
        </p:nvSpPr>
        <p:spPr>
          <a:xfrm rot="5400000">
            <a:off x="7429780" y="3277600"/>
            <a:ext cx="214839" cy="25330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73E4D0-A23E-D849-B873-38EE08B7E415}"/>
                  </a:ext>
                </a:extLst>
              </p:cNvPr>
              <p:cNvSpPr txBox="1"/>
              <p:nvPr/>
            </p:nvSpPr>
            <p:spPr>
              <a:xfrm>
                <a:off x="6562071" y="4687125"/>
                <a:ext cx="2152597" cy="657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These points tend to have larger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773E4D0-A23E-D849-B873-38EE08B7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071" y="4687125"/>
                <a:ext cx="2152597" cy="657231"/>
              </a:xfrm>
              <a:prstGeom prst="rect">
                <a:avLst/>
              </a:prstGeom>
              <a:blipFill>
                <a:blip r:embed="rId8"/>
                <a:stretch>
                  <a:fillRect l="-1176" t="-188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18903BF-BDBD-874D-844A-AD0326B44DB1}"/>
                  </a:ext>
                </a:extLst>
              </p:cNvPr>
              <p:cNvSpPr/>
              <p:nvPr/>
            </p:nvSpPr>
            <p:spPr>
              <a:xfrm>
                <a:off x="7772325" y="1646188"/>
                <a:ext cx="1808251" cy="75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18903BF-BDBD-874D-844A-AD0326B4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25" y="1646188"/>
                <a:ext cx="1808251" cy="759310"/>
              </a:xfrm>
              <a:prstGeom prst="rect">
                <a:avLst/>
              </a:prstGeom>
              <a:blipFill>
                <a:blip r:embed="rId9"/>
                <a:stretch>
                  <a:fillRect t="-43333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53025A-6059-0D4F-AA9E-176114EEB89B}"/>
                  </a:ext>
                </a:extLst>
              </p:cNvPr>
              <p:cNvSpPr/>
              <p:nvPr/>
            </p:nvSpPr>
            <p:spPr>
              <a:xfrm>
                <a:off x="7772325" y="2432888"/>
                <a:ext cx="1858394" cy="750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53025A-6059-0D4F-AA9E-176114EEB8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25" y="2432888"/>
                <a:ext cx="1858394" cy="750783"/>
              </a:xfrm>
              <a:prstGeom prst="rect">
                <a:avLst/>
              </a:prstGeom>
              <a:blipFill>
                <a:blip r:embed="rId10"/>
                <a:stretch>
                  <a:fillRect t="-45763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77084AD9-06B9-BF44-A9EF-A12EA3B35B97}"/>
              </a:ext>
            </a:extLst>
          </p:cNvPr>
          <p:cNvSpPr txBox="1"/>
          <p:nvPr/>
        </p:nvSpPr>
        <p:spPr>
          <a:xfrm>
            <a:off x="4874838" y="5809360"/>
            <a:ext cx="7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E-step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51E9269F-C990-544D-B812-F4E41007E670}"/>
              </a:ext>
            </a:extLst>
          </p:cNvPr>
          <p:cNvSpPr/>
          <p:nvPr/>
        </p:nvSpPr>
        <p:spPr>
          <a:xfrm rot="16200000">
            <a:off x="4999009" y="5338213"/>
            <a:ext cx="439700" cy="3265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66AC5B-26C6-DD4E-B57C-E41543599019}"/>
              </a:ext>
            </a:extLst>
          </p:cNvPr>
          <p:cNvSpPr txBox="1"/>
          <p:nvPr/>
        </p:nvSpPr>
        <p:spPr>
          <a:xfrm>
            <a:off x="10531581" y="2234497"/>
            <a:ext cx="85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M-step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B7B86A23-6FD8-D043-B222-BE374DF7AAFE}"/>
              </a:ext>
            </a:extLst>
          </p:cNvPr>
          <p:cNvSpPr/>
          <p:nvPr/>
        </p:nvSpPr>
        <p:spPr>
          <a:xfrm rot="10800000">
            <a:off x="9934163" y="2255878"/>
            <a:ext cx="439700" cy="3265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FB6D889-DC2C-5A44-ADE0-3E3B2D2A0D13}"/>
              </a:ext>
            </a:extLst>
          </p:cNvPr>
          <p:cNvSpPr/>
          <p:nvPr/>
        </p:nvSpPr>
        <p:spPr>
          <a:xfrm>
            <a:off x="6270693" y="2603829"/>
            <a:ext cx="692058" cy="33614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4C6FDBC-E929-2B40-A8AD-270014D34956}"/>
              </a:ext>
            </a:extLst>
          </p:cNvPr>
          <p:cNvSpPr/>
          <p:nvPr/>
        </p:nvSpPr>
        <p:spPr>
          <a:xfrm flipH="1">
            <a:off x="3112637" y="2603829"/>
            <a:ext cx="692058" cy="33614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/>
      <p:bldP spid="57" grpId="0"/>
      <p:bldP spid="60" grpId="0"/>
      <p:bldP spid="61" grpId="0"/>
      <p:bldP spid="62" grpId="0" animBg="1"/>
      <p:bldP spid="63" grpId="0"/>
      <p:bldP spid="64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 animBg="1"/>
      <p:bldP spid="3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A5B9-8FA3-6641-906F-4B4AF1E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Demonstration with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2, 1-D Gaussian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A96FB-45DF-0A4A-B827-47186E1A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70737-CB30-0448-B0C4-EDF09BA7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96A9-29AA-2646-80C8-FF68EC6F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2EAB9-49DC-AF48-A9EE-C2316A36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3380A2-18D1-E24C-8951-C02257CA02D9}"/>
              </a:ext>
            </a:extLst>
          </p:cNvPr>
          <p:cNvCxnSpPr>
            <a:cxnSpLocks/>
          </p:cNvCxnSpPr>
          <p:nvPr/>
        </p:nvCxnSpPr>
        <p:spPr>
          <a:xfrm>
            <a:off x="1492469" y="4046483"/>
            <a:ext cx="89653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7A46FE-FFF6-A94F-AC34-B2DC7B4BB0C5}"/>
              </a:ext>
            </a:extLst>
          </p:cNvPr>
          <p:cNvSpPr txBox="1"/>
          <p:nvPr/>
        </p:nvSpPr>
        <p:spPr>
          <a:xfrm>
            <a:off x="9982200" y="4196413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lbs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11C6-30F1-8B46-B383-3B5736AD5D60}"/>
              </a:ext>
            </a:extLst>
          </p:cNvPr>
          <p:cNvGrpSpPr/>
          <p:nvPr/>
        </p:nvGrpSpPr>
        <p:grpSpPr>
          <a:xfrm>
            <a:off x="1962080" y="3863700"/>
            <a:ext cx="3469213" cy="381152"/>
            <a:chOff x="1962080" y="3863700"/>
            <a:chExt cx="3469213" cy="381152"/>
          </a:xfrm>
        </p:grpSpPr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D36CDE8F-5503-CE43-A27E-14170D55B900}"/>
                </a:ext>
              </a:extLst>
            </p:cNvPr>
            <p:cNvSpPr/>
            <p:nvPr/>
          </p:nvSpPr>
          <p:spPr>
            <a:xfrm>
              <a:off x="3693982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A0EC5249-38AB-044B-9FAC-7593348743AC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47F0D297-648B-E748-8BB4-0FD96C300C8B}"/>
                </a:ext>
              </a:extLst>
            </p:cNvPr>
            <p:cNvSpPr/>
            <p:nvPr/>
          </p:nvSpPr>
          <p:spPr>
            <a:xfrm>
              <a:off x="3956199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74D92F50-14B5-0645-B78C-10CBF6D519A3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9E1D9F2E-CBAF-4F4E-BAA6-9839572887DD}"/>
                </a:ext>
              </a:extLst>
            </p:cNvPr>
            <p:cNvSpPr/>
            <p:nvPr/>
          </p:nvSpPr>
          <p:spPr>
            <a:xfrm>
              <a:off x="4131010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DCF3B7B5-A89B-504F-ADDE-417BA61C4FDC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FF1036EC-1C16-0342-AE76-950A99BEA12F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56467682-594E-B142-880B-2F073155F33B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39F48B50-06BA-594B-9AE5-F6C23220EA57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08AE45A9-9370-9348-BE54-788A3DCF1194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70B7B9ED-1656-E14D-98D0-FEDC8204A148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FDA22A8E-E62E-1F41-8087-E677129967C5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F8B248E-C0E7-A642-B1E6-FE9242122473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564E5718-748E-A94E-A67C-875F1169BF54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E1CD0F9F-0D40-7443-B29B-BC1B486866C3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62CF072E-B424-A640-9CBD-5896EF4E3998}"/>
                </a:ext>
              </a:extLst>
            </p:cNvPr>
            <p:cNvSpPr/>
            <p:nvPr/>
          </p:nvSpPr>
          <p:spPr>
            <a:xfrm>
              <a:off x="3771604" y="388787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80D5E6-BD05-854F-992D-67D5F2377A12}"/>
              </a:ext>
            </a:extLst>
          </p:cNvPr>
          <p:cNvGrpSpPr/>
          <p:nvPr/>
        </p:nvGrpSpPr>
        <p:grpSpPr>
          <a:xfrm>
            <a:off x="5515989" y="3854580"/>
            <a:ext cx="4131650" cy="377663"/>
            <a:chOff x="1962080" y="3870345"/>
            <a:chExt cx="4131650" cy="377663"/>
          </a:xfrm>
        </p:grpSpPr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A5541578-FA88-B040-AD52-B2A781AD5E7B}"/>
                </a:ext>
              </a:extLst>
            </p:cNvPr>
            <p:cNvSpPr/>
            <p:nvPr/>
          </p:nvSpPr>
          <p:spPr>
            <a:xfrm>
              <a:off x="3693982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083371FD-6A9C-224A-AE79-F70CB49AC891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D69F09D5-C1E6-344E-882C-5DA23D4D620A}"/>
                </a:ext>
              </a:extLst>
            </p:cNvPr>
            <p:cNvSpPr/>
            <p:nvPr/>
          </p:nvSpPr>
          <p:spPr>
            <a:xfrm>
              <a:off x="3956199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ABCF4541-CBB9-5C4E-9A90-B730F7E3538E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98DE4243-9BC2-B147-9DB2-C998F8B2F9FC}"/>
                </a:ext>
              </a:extLst>
            </p:cNvPr>
            <p:cNvSpPr/>
            <p:nvPr/>
          </p:nvSpPr>
          <p:spPr>
            <a:xfrm>
              <a:off x="4131010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Multiply 32">
              <a:extLst>
                <a:ext uri="{FF2B5EF4-FFF2-40B4-BE49-F238E27FC236}">
                  <a16:creationId xmlns:a16="http://schemas.microsoft.com/office/drawing/2014/main" id="{16C358D5-CB88-F744-B784-E88644A5FA20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>
              <a:extLst>
                <a:ext uri="{FF2B5EF4-FFF2-40B4-BE49-F238E27FC236}">
                  <a16:creationId xmlns:a16="http://schemas.microsoft.com/office/drawing/2014/main" id="{F65CD50F-9C97-4443-AAF8-2AC87F312158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048274AB-9058-F94A-8C80-BA2CE4065AC0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>
              <a:extLst>
                <a:ext uri="{FF2B5EF4-FFF2-40B4-BE49-F238E27FC236}">
                  <a16:creationId xmlns:a16="http://schemas.microsoft.com/office/drawing/2014/main" id="{0C1ECF48-C451-CB45-806C-809267B48D2C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F4FE3532-89F8-814E-AEB0-8A645F3881D0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>
              <a:extLst>
                <a:ext uri="{FF2B5EF4-FFF2-40B4-BE49-F238E27FC236}">
                  <a16:creationId xmlns:a16="http://schemas.microsoft.com/office/drawing/2014/main" id="{5CCC6235-9284-524E-A238-E026F3AB1682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>
              <a:extLst>
                <a:ext uri="{FF2B5EF4-FFF2-40B4-BE49-F238E27FC236}">
                  <a16:creationId xmlns:a16="http://schemas.microsoft.com/office/drawing/2014/main" id="{1C23E400-D93F-0E46-98E3-B411D5E02DF0}"/>
                </a:ext>
              </a:extLst>
            </p:cNvPr>
            <p:cNvSpPr/>
            <p:nvPr/>
          </p:nvSpPr>
          <p:spPr>
            <a:xfrm>
              <a:off x="5744107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>
              <a:extLst>
                <a:ext uri="{FF2B5EF4-FFF2-40B4-BE49-F238E27FC236}">
                  <a16:creationId xmlns:a16="http://schemas.microsoft.com/office/drawing/2014/main" id="{32C2F671-121A-D94F-920C-A9CBAFD171AF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>
              <a:extLst>
                <a:ext uri="{FF2B5EF4-FFF2-40B4-BE49-F238E27FC236}">
                  <a16:creationId xmlns:a16="http://schemas.microsoft.com/office/drawing/2014/main" id="{B92C9221-ECC3-504A-A35D-706AF40ED761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>
              <a:extLst>
                <a:ext uri="{FF2B5EF4-FFF2-40B4-BE49-F238E27FC236}">
                  <a16:creationId xmlns:a16="http://schemas.microsoft.com/office/drawing/2014/main" id="{67097808-1426-ED4D-9ACF-ED5B5D49499C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>
              <a:extLst>
                <a:ext uri="{FF2B5EF4-FFF2-40B4-BE49-F238E27FC236}">
                  <a16:creationId xmlns:a16="http://schemas.microsoft.com/office/drawing/2014/main" id="{453912B7-AC72-B240-A2AA-18670A1DDAB9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7DF36006-EF44-0244-9EB8-18CB06EFD704}"/>
                </a:ext>
              </a:extLst>
            </p:cNvPr>
            <p:cNvSpPr/>
            <p:nvPr/>
          </p:nvSpPr>
          <p:spPr>
            <a:xfrm>
              <a:off x="3771604" y="389838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reeform 51">
            <a:extLst>
              <a:ext uri="{FF2B5EF4-FFF2-40B4-BE49-F238E27FC236}">
                <a16:creationId xmlns:a16="http://schemas.microsoft.com/office/drawing/2014/main" id="{EA6F6A05-3039-0A4D-BBBA-7A5235CDB35A}"/>
              </a:ext>
            </a:extLst>
          </p:cNvPr>
          <p:cNvSpPr/>
          <p:nvPr/>
        </p:nvSpPr>
        <p:spPr>
          <a:xfrm>
            <a:off x="2892381" y="2323005"/>
            <a:ext cx="2656785" cy="1173405"/>
          </a:xfrm>
          <a:custGeom>
            <a:avLst/>
            <a:gdLst>
              <a:gd name="connsiteX0" fmla="*/ 0 w 4607169"/>
              <a:gd name="connsiteY0" fmla="*/ 2034819 h 2034819"/>
              <a:gd name="connsiteX1" fmla="*/ 1361551 w 4607169"/>
              <a:gd name="connsiteY1" fmla="*/ 1547474 h 2034819"/>
              <a:gd name="connsiteX2" fmla="*/ 2245806 w 4607169"/>
              <a:gd name="connsiteY2" fmla="*/ 28 h 2034819"/>
              <a:gd name="connsiteX3" fmla="*/ 3104940 w 4607169"/>
              <a:gd name="connsiteY3" fmla="*/ 1507280 h 2034819"/>
              <a:gd name="connsiteX4" fmla="*/ 4607169 w 4607169"/>
              <a:gd name="connsiteY4" fmla="*/ 2034819 h 2034819"/>
              <a:gd name="connsiteX5" fmla="*/ 4607169 w 4607169"/>
              <a:gd name="connsiteY5" fmla="*/ 2034819 h 203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169" h="2034819">
                <a:moveTo>
                  <a:pt x="0" y="2034819"/>
                </a:moveTo>
                <a:cubicBezTo>
                  <a:pt x="493625" y="1960712"/>
                  <a:pt x="987250" y="1886606"/>
                  <a:pt x="1361551" y="1547474"/>
                </a:cubicBezTo>
                <a:cubicBezTo>
                  <a:pt x="1735852" y="1208342"/>
                  <a:pt x="1955241" y="6727"/>
                  <a:pt x="2245806" y="28"/>
                </a:cubicBezTo>
                <a:cubicBezTo>
                  <a:pt x="2536371" y="-6671"/>
                  <a:pt x="2711380" y="1168148"/>
                  <a:pt x="3104940" y="1507280"/>
                </a:cubicBezTo>
                <a:cubicBezTo>
                  <a:pt x="3498500" y="1846412"/>
                  <a:pt x="4607169" y="2034819"/>
                  <a:pt x="4607169" y="2034819"/>
                </a:cubicBezTo>
                <a:lnTo>
                  <a:pt x="4607169" y="2034819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63ED989-CF9C-EE40-8559-50B4726A50E2}"/>
              </a:ext>
            </a:extLst>
          </p:cNvPr>
          <p:cNvSpPr/>
          <p:nvPr/>
        </p:nvSpPr>
        <p:spPr>
          <a:xfrm>
            <a:off x="5273726" y="2323005"/>
            <a:ext cx="2656785" cy="1173405"/>
          </a:xfrm>
          <a:custGeom>
            <a:avLst/>
            <a:gdLst>
              <a:gd name="connsiteX0" fmla="*/ 0 w 4607169"/>
              <a:gd name="connsiteY0" fmla="*/ 2034819 h 2034819"/>
              <a:gd name="connsiteX1" fmla="*/ 1361551 w 4607169"/>
              <a:gd name="connsiteY1" fmla="*/ 1547474 h 2034819"/>
              <a:gd name="connsiteX2" fmla="*/ 2245806 w 4607169"/>
              <a:gd name="connsiteY2" fmla="*/ 28 h 2034819"/>
              <a:gd name="connsiteX3" fmla="*/ 3104940 w 4607169"/>
              <a:gd name="connsiteY3" fmla="*/ 1507280 h 2034819"/>
              <a:gd name="connsiteX4" fmla="*/ 4607169 w 4607169"/>
              <a:gd name="connsiteY4" fmla="*/ 2034819 h 2034819"/>
              <a:gd name="connsiteX5" fmla="*/ 4607169 w 4607169"/>
              <a:gd name="connsiteY5" fmla="*/ 2034819 h 203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169" h="2034819">
                <a:moveTo>
                  <a:pt x="0" y="2034819"/>
                </a:moveTo>
                <a:cubicBezTo>
                  <a:pt x="493625" y="1960712"/>
                  <a:pt x="987250" y="1886606"/>
                  <a:pt x="1361551" y="1547474"/>
                </a:cubicBezTo>
                <a:cubicBezTo>
                  <a:pt x="1735852" y="1208342"/>
                  <a:pt x="1955241" y="6727"/>
                  <a:pt x="2245806" y="28"/>
                </a:cubicBezTo>
                <a:cubicBezTo>
                  <a:pt x="2536371" y="-6671"/>
                  <a:pt x="2711380" y="1168148"/>
                  <a:pt x="3104940" y="1507280"/>
                </a:cubicBezTo>
                <a:cubicBezTo>
                  <a:pt x="3498500" y="1846412"/>
                  <a:pt x="4607169" y="2034819"/>
                  <a:pt x="4607169" y="2034819"/>
                </a:cubicBezTo>
                <a:lnTo>
                  <a:pt x="4607169" y="2034819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CB15B1-F2A2-8D44-A4CA-AEA3DE2755A6}"/>
              </a:ext>
            </a:extLst>
          </p:cNvPr>
          <p:cNvSpPr txBox="1"/>
          <p:nvPr/>
        </p:nvSpPr>
        <p:spPr>
          <a:xfrm>
            <a:off x="3699185" y="1391216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49DC39-CC92-F849-9DCE-7DFB01958A89}"/>
                  </a:ext>
                </a:extLst>
              </p:cNvPr>
              <p:cNvSpPr/>
              <p:nvPr/>
            </p:nvSpPr>
            <p:spPr>
              <a:xfrm>
                <a:off x="3778741" y="1903908"/>
                <a:ext cx="1165447" cy="376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49DC39-CC92-F849-9DCE-7DFB01958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41" y="1903908"/>
                <a:ext cx="1165447" cy="37600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6133F69-AC40-1749-AAC2-82CF5A7F9611}"/>
                  </a:ext>
                </a:extLst>
              </p:cNvPr>
              <p:cNvSpPr/>
              <p:nvPr/>
            </p:nvSpPr>
            <p:spPr>
              <a:xfrm>
                <a:off x="6146894" y="1907734"/>
                <a:ext cx="1199046" cy="372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6133F69-AC40-1749-AAC2-82CF5A7F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94" y="1907734"/>
                <a:ext cx="1199046" cy="372603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7B202A-831F-174F-9593-53C67F36C671}"/>
              </a:ext>
            </a:extLst>
          </p:cNvPr>
          <p:cNvCxnSpPr>
            <a:cxnSpLocks/>
          </p:cNvCxnSpPr>
          <p:nvPr/>
        </p:nvCxnSpPr>
        <p:spPr>
          <a:xfrm flipV="1">
            <a:off x="4945735" y="3342881"/>
            <a:ext cx="0" cy="6778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CAB93D-8817-9C4E-96F7-AE106A8E8EC3}"/>
                  </a:ext>
                </a:extLst>
              </p:cNvPr>
              <p:cNvSpPr txBox="1"/>
              <p:nvPr/>
            </p:nvSpPr>
            <p:spPr>
              <a:xfrm>
                <a:off x="4673337" y="4382749"/>
                <a:ext cx="1186735" cy="348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CAB93D-8817-9C4E-96F7-AE106A8E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37" y="4382749"/>
                <a:ext cx="1186735" cy="348878"/>
              </a:xfrm>
              <a:prstGeom prst="rect">
                <a:avLst/>
              </a:prstGeom>
              <a:blipFill>
                <a:blip r:embed="rId5"/>
                <a:stretch>
                  <a:fillRect l="-1064" r="-425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780A53-C63C-9648-AB5A-41509AA11878}"/>
                  </a:ext>
                </a:extLst>
              </p:cNvPr>
              <p:cNvSpPr txBox="1"/>
              <p:nvPr/>
            </p:nvSpPr>
            <p:spPr>
              <a:xfrm>
                <a:off x="4689612" y="4798657"/>
                <a:ext cx="1186735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780A53-C63C-9648-AB5A-41509AA11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12" y="4798657"/>
                <a:ext cx="1186735" cy="346249"/>
              </a:xfrm>
              <a:prstGeom prst="rect">
                <a:avLst/>
              </a:prstGeom>
              <a:blipFill>
                <a:blip r:embed="rId6"/>
                <a:stretch>
                  <a:fillRect l="-1053" t="-3571" r="-421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60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A5B9-8FA3-6641-906F-4B4AF1E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1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Demonstration with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2, 1-D Gaussian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A96FB-45DF-0A4A-B827-47186E1A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70737-CB30-0448-B0C4-EDF09BA7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96A9-29AA-2646-80C8-FF68EC6F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2EAB9-49DC-AF48-A9EE-C2316A36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3380A2-18D1-E24C-8951-C02257CA02D9}"/>
              </a:ext>
            </a:extLst>
          </p:cNvPr>
          <p:cNvCxnSpPr>
            <a:cxnSpLocks/>
          </p:cNvCxnSpPr>
          <p:nvPr/>
        </p:nvCxnSpPr>
        <p:spPr>
          <a:xfrm>
            <a:off x="1492469" y="4046483"/>
            <a:ext cx="89653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7A46FE-FFF6-A94F-AC34-B2DC7B4BB0C5}"/>
              </a:ext>
            </a:extLst>
          </p:cNvPr>
          <p:cNvSpPr txBox="1"/>
          <p:nvPr/>
        </p:nvSpPr>
        <p:spPr>
          <a:xfrm>
            <a:off x="9982200" y="4196413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lbs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811C6-30F1-8B46-B383-3B5736AD5D60}"/>
              </a:ext>
            </a:extLst>
          </p:cNvPr>
          <p:cNvGrpSpPr/>
          <p:nvPr/>
        </p:nvGrpSpPr>
        <p:grpSpPr>
          <a:xfrm>
            <a:off x="1962080" y="3856417"/>
            <a:ext cx="3469213" cy="388435"/>
            <a:chOff x="1962080" y="3856417"/>
            <a:chExt cx="3469213" cy="388435"/>
          </a:xfrm>
          <a:solidFill>
            <a:schemeClr val="accent2"/>
          </a:solidFill>
        </p:grpSpPr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D36CDE8F-5503-CE43-A27E-14170D55B900}"/>
                </a:ext>
              </a:extLst>
            </p:cNvPr>
            <p:cNvSpPr/>
            <p:nvPr/>
          </p:nvSpPr>
          <p:spPr>
            <a:xfrm>
              <a:off x="3693982" y="3863700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A0EC5249-38AB-044B-9FAC-7593348743AC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47F0D297-648B-E748-8BB4-0FD96C300C8B}"/>
                </a:ext>
              </a:extLst>
            </p:cNvPr>
            <p:cNvSpPr/>
            <p:nvPr/>
          </p:nvSpPr>
          <p:spPr>
            <a:xfrm>
              <a:off x="3956199" y="3863700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74D92F50-14B5-0645-B78C-10CBF6D519A3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9E1D9F2E-CBAF-4F4E-BAA6-9839572887DD}"/>
                </a:ext>
              </a:extLst>
            </p:cNvPr>
            <p:cNvSpPr/>
            <p:nvPr/>
          </p:nvSpPr>
          <p:spPr>
            <a:xfrm>
              <a:off x="4131010" y="3863700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DCF3B7B5-A89B-504F-ADDE-417BA61C4FDC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FF1036EC-1C16-0342-AE76-950A99BEA12F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56467682-594E-B142-880B-2F073155F33B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39F48B50-06BA-594B-9AE5-F6C23220EA57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08AE45A9-9370-9348-BE54-788A3DCF1194}"/>
                </a:ext>
              </a:extLst>
            </p:cNvPr>
            <p:cNvSpPr/>
            <p:nvPr/>
          </p:nvSpPr>
          <p:spPr>
            <a:xfrm>
              <a:off x="5081670" y="385641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70B7B9ED-1656-E14D-98D0-FEDC8204A148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FDA22A8E-E62E-1F41-8087-E677129967C5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1F8B248E-C0E7-A642-B1E6-FE9242122473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564E5718-748E-A94E-A67C-875F1169BF54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E1CD0F9F-0D40-7443-B29B-BC1B486866C3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62CF072E-B424-A640-9CBD-5896EF4E3998}"/>
                </a:ext>
              </a:extLst>
            </p:cNvPr>
            <p:cNvSpPr/>
            <p:nvPr/>
          </p:nvSpPr>
          <p:spPr>
            <a:xfrm>
              <a:off x="3771604" y="3887875"/>
              <a:ext cx="349623" cy="349623"/>
            </a:xfrm>
            <a:prstGeom prst="mathMultiply">
              <a:avLst>
                <a:gd name="adj1" fmla="val 8974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80D5E6-BD05-854F-992D-67D5F2377A12}"/>
              </a:ext>
            </a:extLst>
          </p:cNvPr>
          <p:cNvGrpSpPr/>
          <p:nvPr/>
        </p:nvGrpSpPr>
        <p:grpSpPr>
          <a:xfrm>
            <a:off x="5515989" y="3854580"/>
            <a:ext cx="4131650" cy="377663"/>
            <a:chOff x="1962080" y="3870345"/>
            <a:chExt cx="4131650" cy="377663"/>
          </a:xfrm>
        </p:grpSpPr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A5541578-FA88-B040-AD52-B2A781AD5E7B}"/>
                </a:ext>
              </a:extLst>
            </p:cNvPr>
            <p:cNvSpPr/>
            <p:nvPr/>
          </p:nvSpPr>
          <p:spPr>
            <a:xfrm>
              <a:off x="3693982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083371FD-6A9C-224A-AE79-F70CB49AC891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D69F09D5-C1E6-344E-882C-5DA23D4D620A}"/>
                </a:ext>
              </a:extLst>
            </p:cNvPr>
            <p:cNvSpPr/>
            <p:nvPr/>
          </p:nvSpPr>
          <p:spPr>
            <a:xfrm>
              <a:off x="3956199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ABCF4541-CBB9-5C4E-9A90-B730F7E3538E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98DE4243-9BC2-B147-9DB2-C998F8B2F9FC}"/>
                </a:ext>
              </a:extLst>
            </p:cNvPr>
            <p:cNvSpPr/>
            <p:nvPr/>
          </p:nvSpPr>
          <p:spPr>
            <a:xfrm>
              <a:off x="4131010" y="387421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Multiply 32">
              <a:extLst>
                <a:ext uri="{FF2B5EF4-FFF2-40B4-BE49-F238E27FC236}">
                  <a16:creationId xmlns:a16="http://schemas.microsoft.com/office/drawing/2014/main" id="{16C358D5-CB88-F744-B784-E88644A5FA20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>
              <a:extLst>
                <a:ext uri="{FF2B5EF4-FFF2-40B4-BE49-F238E27FC236}">
                  <a16:creationId xmlns:a16="http://schemas.microsoft.com/office/drawing/2014/main" id="{F65CD50F-9C97-4443-AAF8-2AC87F312158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>
              <a:extLst>
                <a:ext uri="{FF2B5EF4-FFF2-40B4-BE49-F238E27FC236}">
                  <a16:creationId xmlns:a16="http://schemas.microsoft.com/office/drawing/2014/main" id="{048274AB-9058-F94A-8C80-BA2CE4065AC0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>
              <a:extLst>
                <a:ext uri="{FF2B5EF4-FFF2-40B4-BE49-F238E27FC236}">
                  <a16:creationId xmlns:a16="http://schemas.microsoft.com/office/drawing/2014/main" id="{0C1ECF48-C451-CB45-806C-809267B48D2C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>
              <a:extLst>
                <a:ext uri="{FF2B5EF4-FFF2-40B4-BE49-F238E27FC236}">
                  <a16:creationId xmlns:a16="http://schemas.microsoft.com/office/drawing/2014/main" id="{F4FE3532-89F8-814E-AEB0-8A645F3881D0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>
              <a:extLst>
                <a:ext uri="{FF2B5EF4-FFF2-40B4-BE49-F238E27FC236}">
                  <a16:creationId xmlns:a16="http://schemas.microsoft.com/office/drawing/2014/main" id="{5CCC6235-9284-524E-A238-E026F3AB1682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>
              <a:extLst>
                <a:ext uri="{FF2B5EF4-FFF2-40B4-BE49-F238E27FC236}">
                  <a16:creationId xmlns:a16="http://schemas.microsoft.com/office/drawing/2014/main" id="{1C23E400-D93F-0E46-98E3-B411D5E02DF0}"/>
                </a:ext>
              </a:extLst>
            </p:cNvPr>
            <p:cNvSpPr/>
            <p:nvPr/>
          </p:nvSpPr>
          <p:spPr>
            <a:xfrm>
              <a:off x="5744107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>
              <a:extLst>
                <a:ext uri="{FF2B5EF4-FFF2-40B4-BE49-F238E27FC236}">
                  <a16:creationId xmlns:a16="http://schemas.microsoft.com/office/drawing/2014/main" id="{32C2F671-121A-D94F-920C-A9CBAFD171AF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>
              <a:extLst>
                <a:ext uri="{FF2B5EF4-FFF2-40B4-BE49-F238E27FC236}">
                  <a16:creationId xmlns:a16="http://schemas.microsoft.com/office/drawing/2014/main" id="{B92C9221-ECC3-504A-A35D-706AF40ED761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>
              <a:extLst>
                <a:ext uri="{FF2B5EF4-FFF2-40B4-BE49-F238E27FC236}">
                  <a16:creationId xmlns:a16="http://schemas.microsoft.com/office/drawing/2014/main" id="{67097808-1426-ED4D-9ACF-ED5B5D49499C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>
              <a:extLst>
                <a:ext uri="{FF2B5EF4-FFF2-40B4-BE49-F238E27FC236}">
                  <a16:creationId xmlns:a16="http://schemas.microsoft.com/office/drawing/2014/main" id="{453912B7-AC72-B240-A2AA-18670A1DDAB9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>
              <a:extLst>
                <a:ext uri="{FF2B5EF4-FFF2-40B4-BE49-F238E27FC236}">
                  <a16:creationId xmlns:a16="http://schemas.microsoft.com/office/drawing/2014/main" id="{7DF36006-EF44-0244-9EB8-18CB06EFD704}"/>
                </a:ext>
              </a:extLst>
            </p:cNvPr>
            <p:cNvSpPr/>
            <p:nvPr/>
          </p:nvSpPr>
          <p:spPr>
            <a:xfrm>
              <a:off x="3771604" y="389838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reeform 51">
            <a:extLst>
              <a:ext uri="{FF2B5EF4-FFF2-40B4-BE49-F238E27FC236}">
                <a16:creationId xmlns:a16="http://schemas.microsoft.com/office/drawing/2014/main" id="{EA6F6A05-3039-0A4D-BBBA-7A5235CDB35A}"/>
              </a:ext>
            </a:extLst>
          </p:cNvPr>
          <p:cNvSpPr/>
          <p:nvPr/>
        </p:nvSpPr>
        <p:spPr>
          <a:xfrm>
            <a:off x="2569516" y="2323005"/>
            <a:ext cx="2656785" cy="1173405"/>
          </a:xfrm>
          <a:custGeom>
            <a:avLst/>
            <a:gdLst>
              <a:gd name="connsiteX0" fmla="*/ 0 w 4607169"/>
              <a:gd name="connsiteY0" fmla="*/ 2034819 h 2034819"/>
              <a:gd name="connsiteX1" fmla="*/ 1361551 w 4607169"/>
              <a:gd name="connsiteY1" fmla="*/ 1547474 h 2034819"/>
              <a:gd name="connsiteX2" fmla="*/ 2245806 w 4607169"/>
              <a:gd name="connsiteY2" fmla="*/ 28 h 2034819"/>
              <a:gd name="connsiteX3" fmla="*/ 3104940 w 4607169"/>
              <a:gd name="connsiteY3" fmla="*/ 1507280 h 2034819"/>
              <a:gd name="connsiteX4" fmla="*/ 4607169 w 4607169"/>
              <a:gd name="connsiteY4" fmla="*/ 2034819 h 2034819"/>
              <a:gd name="connsiteX5" fmla="*/ 4607169 w 4607169"/>
              <a:gd name="connsiteY5" fmla="*/ 2034819 h 203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169" h="2034819">
                <a:moveTo>
                  <a:pt x="0" y="2034819"/>
                </a:moveTo>
                <a:cubicBezTo>
                  <a:pt x="493625" y="1960712"/>
                  <a:pt x="987250" y="1886606"/>
                  <a:pt x="1361551" y="1547474"/>
                </a:cubicBezTo>
                <a:cubicBezTo>
                  <a:pt x="1735852" y="1208342"/>
                  <a:pt x="1955241" y="6727"/>
                  <a:pt x="2245806" y="28"/>
                </a:cubicBezTo>
                <a:cubicBezTo>
                  <a:pt x="2536371" y="-6671"/>
                  <a:pt x="2711380" y="1168148"/>
                  <a:pt x="3104940" y="1507280"/>
                </a:cubicBezTo>
                <a:cubicBezTo>
                  <a:pt x="3498500" y="1846412"/>
                  <a:pt x="4607169" y="2034819"/>
                  <a:pt x="4607169" y="2034819"/>
                </a:cubicBezTo>
                <a:lnTo>
                  <a:pt x="4607169" y="2034819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63ED989-CF9C-EE40-8559-50B4726A50E2}"/>
              </a:ext>
            </a:extLst>
          </p:cNvPr>
          <p:cNvSpPr/>
          <p:nvPr/>
        </p:nvSpPr>
        <p:spPr>
          <a:xfrm>
            <a:off x="6075523" y="2323005"/>
            <a:ext cx="2656785" cy="1173405"/>
          </a:xfrm>
          <a:custGeom>
            <a:avLst/>
            <a:gdLst>
              <a:gd name="connsiteX0" fmla="*/ 0 w 4607169"/>
              <a:gd name="connsiteY0" fmla="*/ 2034819 h 2034819"/>
              <a:gd name="connsiteX1" fmla="*/ 1361551 w 4607169"/>
              <a:gd name="connsiteY1" fmla="*/ 1547474 h 2034819"/>
              <a:gd name="connsiteX2" fmla="*/ 2245806 w 4607169"/>
              <a:gd name="connsiteY2" fmla="*/ 28 h 2034819"/>
              <a:gd name="connsiteX3" fmla="*/ 3104940 w 4607169"/>
              <a:gd name="connsiteY3" fmla="*/ 1507280 h 2034819"/>
              <a:gd name="connsiteX4" fmla="*/ 4607169 w 4607169"/>
              <a:gd name="connsiteY4" fmla="*/ 2034819 h 2034819"/>
              <a:gd name="connsiteX5" fmla="*/ 4607169 w 4607169"/>
              <a:gd name="connsiteY5" fmla="*/ 2034819 h 203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7169" h="2034819">
                <a:moveTo>
                  <a:pt x="0" y="2034819"/>
                </a:moveTo>
                <a:cubicBezTo>
                  <a:pt x="493625" y="1960712"/>
                  <a:pt x="987250" y="1886606"/>
                  <a:pt x="1361551" y="1547474"/>
                </a:cubicBezTo>
                <a:cubicBezTo>
                  <a:pt x="1735852" y="1208342"/>
                  <a:pt x="1955241" y="6727"/>
                  <a:pt x="2245806" y="28"/>
                </a:cubicBezTo>
                <a:cubicBezTo>
                  <a:pt x="2536371" y="-6671"/>
                  <a:pt x="2711380" y="1168148"/>
                  <a:pt x="3104940" y="1507280"/>
                </a:cubicBezTo>
                <a:cubicBezTo>
                  <a:pt x="3498500" y="1846412"/>
                  <a:pt x="4607169" y="2034819"/>
                  <a:pt x="4607169" y="2034819"/>
                </a:cubicBezTo>
                <a:lnTo>
                  <a:pt x="4607169" y="2034819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CB15B1-F2A2-8D44-A4CA-AEA3DE2755A6}"/>
              </a:ext>
            </a:extLst>
          </p:cNvPr>
          <p:cNvSpPr txBox="1"/>
          <p:nvPr/>
        </p:nvSpPr>
        <p:spPr>
          <a:xfrm>
            <a:off x="3699185" y="1391216"/>
            <a:ext cx="41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i="1" dirty="0"/>
              <a:t>N</a:t>
            </a:r>
            <a:r>
              <a:rPr lang="en-US" dirty="0"/>
              <a:t> iterations, all parameters converge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49DC39-CC92-F849-9DCE-7DFB01958A89}"/>
                  </a:ext>
                </a:extLst>
              </p:cNvPr>
              <p:cNvSpPr/>
              <p:nvPr/>
            </p:nvSpPr>
            <p:spPr>
              <a:xfrm>
                <a:off x="3455876" y="1903908"/>
                <a:ext cx="1278555" cy="376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49DC39-CC92-F849-9DCE-7DFB01958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76" y="1903908"/>
                <a:ext cx="1278555" cy="376706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6133F69-AC40-1749-AAC2-82CF5A7F9611}"/>
                  </a:ext>
                </a:extLst>
              </p:cNvPr>
              <p:cNvSpPr/>
              <p:nvPr/>
            </p:nvSpPr>
            <p:spPr>
              <a:xfrm>
                <a:off x="6948691" y="1907734"/>
                <a:ext cx="1278555" cy="373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6133F69-AC40-1749-AAC2-82CF5A7F9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691" y="1907734"/>
                <a:ext cx="1278555" cy="37330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7B202A-831F-174F-9593-53C67F36C671}"/>
              </a:ext>
            </a:extLst>
          </p:cNvPr>
          <p:cNvCxnSpPr>
            <a:cxnSpLocks/>
          </p:cNvCxnSpPr>
          <p:nvPr/>
        </p:nvCxnSpPr>
        <p:spPr>
          <a:xfrm flipV="1">
            <a:off x="4945735" y="3496410"/>
            <a:ext cx="0" cy="5243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CAB93D-8817-9C4E-96F7-AE106A8E8EC3}"/>
                  </a:ext>
                </a:extLst>
              </p:cNvPr>
              <p:cNvSpPr txBox="1"/>
              <p:nvPr/>
            </p:nvSpPr>
            <p:spPr>
              <a:xfrm>
                <a:off x="4673337" y="4382749"/>
                <a:ext cx="1186735" cy="348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CAB93D-8817-9C4E-96F7-AE106A8E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37" y="4382749"/>
                <a:ext cx="1186735" cy="348878"/>
              </a:xfrm>
              <a:prstGeom prst="rect">
                <a:avLst/>
              </a:prstGeom>
              <a:blipFill>
                <a:blip r:embed="rId5"/>
                <a:stretch>
                  <a:fillRect l="-1064" r="-425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780A53-C63C-9648-AB5A-41509AA11878}"/>
                  </a:ext>
                </a:extLst>
              </p:cNvPr>
              <p:cNvSpPr txBox="1"/>
              <p:nvPr/>
            </p:nvSpPr>
            <p:spPr>
              <a:xfrm>
                <a:off x="4689612" y="4798657"/>
                <a:ext cx="1186735" cy="34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780A53-C63C-9648-AB5A-41509AA11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12" y="4798657"/>
                <a:ext cx="1186735" cy="346249"/>
              </a:xfrm>
              <a:prstGeom prst="rect">
                <a:avLst/>
              </a:prstGeom>
              <a:blipFill>
                <a:blip r:embed="rId6"/>
                <a:stretch>
                  <a:fillRect l="-1053" t="-3571" r="-315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Brace 44">
            <a:extLst>
              <a:ext uri="{FF2B5EF4-FFF2-40B4-BE49-F238E27FC236}">
                <a16:creationId xmlns:a16="http://schemas.microsoft.com/office/drawing/2014/main" id="{239A5B7F-6DC8-F54A-BA48-D64BD72B987A}"/>
              </a:ext>
            </a:extLst>
          </p:cNvPr>
          <p:cNvSpPr/>
          <p:nvPr/>
        </p:nvSpPr>
        <p:spPr>
          <a:xfrm rot="5400000">
            <a:off x="5115726" y="4830107"/>
            <a:ext cx="272398" cy="1034988"/>
          </a:xfrm>
          <a:prstGeom prst="rightBrace">
            <a:avLst>
              <a:gd name="adj1" fmla="val 2546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703004-233D-EF4E-AD5E-35C619742AB5}"/>
              </a:ext>
            </a:extLst>
          </p:cNvPr>
          <p:cNvSpPr txBox="1"/>
          <p:nvPr/>
        </p:nvSpPr>
        <p:spPr>
          <a:xfrm>
            <a:off x="4627507" y="5581351"/>
            <a:ext cx="5489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data point is 0.77 chance a Salmon, and 0.23 chance a Tuna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C6622-FA80-B447-9A7B-DCDF506E96B0}"/>
              </a:ext>
            </a:extLst>
          </p:cNvPr>
          <p:cNvSpPr txBox="1"/>
          <p:nvPr/>
        </p:nvSpPr>
        <p:spPr>
          <a:xfrm>
            <a:off x="4668144" y="5932852"/>
            <a:ext cx="1917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 hard assignment!</a:t>
            </a:r>
          </a:p>
        </p:txBody>
      </p:sp>
    </p:spTree>
    <p:extLst>
      <p:ext uri="{BB962C8B-B14F-4D97-AF65-F5344CB8AC3E}">
        <p14:creationId xmlns:p14="http://schemas.microsoft.com/office/powerpoint/2010/main" val="146184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7" grpId="0"/>
      <p:bldP spid="60" grpId="0"/>
      <p:bldP spid="61" grpId="0"/>
      <p:bldP spid="45" grpId="0" animBg="1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BD8D-C5A0-AF46-8C63-F37449B56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97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What about multivariate Gaussians?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E6E66-2157-8848-AD83-CA45192F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19D1-3901-DD4A-B7D6-11A2B162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E03A-4922-AF49-B635-1C977C3A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23BBB-640A-004E-94B7-F28DDBE4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B9F91A-2B81-AB43-9F00-009C89ED5271}"/>
                  </a:ext>
                </a:extLst>
              </p:cNvPr>
              <p:cNvSpPr txBox="1"/>
              <p:nvPr/>
            </p:nvSpPr>
            <p:spPr>
              <a:xfrm>
                <a:off x="4842932" y="3623495"/>
                <a:ext cx="1358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Mean: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B9F91A-2B81-AB43-9F00-009C89ED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932" y="3623495"/>
                <a:ext cx="1358770" cy="276999"/>
              </a:xfrm>
              <a:prstGeom prst="rect">
                <a:avLst/>
              </a:prstGeom>
              <a:blipFill>
                <a:blip r:embed="rId3"/>
                <a:stretch>
                  <a:fillRect l="-9259" t="-21739" r="-185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D94DE-8F62-8F46-BA22-C77F2060565B}"/>
                  </a:ext>
                </a:extLst>
              </p:cNvPr>
              <p:cNvSpPr txBox="1"/>
              <p:nvPr/>
            </p:nvSpPr>
            <p:spPr>
              <a:xfrm>
                <a:off x="986828" y="1471129"/>
                <a:ext cx="7545848" cy="868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 is said to have a multivariate Gaussian distribution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D94DE-8F62-8F46-BA22-C77F2060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28" y="1471129"/>
                <a:ext cx="7545848" cy="868379"/>
              </a:xfrm>
              <a:prstGeom prst="rect">
                <a:avLst/>
              </a:prstGeom>
              <a:blipFill>
                <a:blip r:embed="rId4"/>
                <a:stretch>
                  <a:fillRect l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FB0B497-B867-E443-8150-23E0FE2984F0}"/>
              </a:ext>
            </a:extLst>
          </p:cNvPr>
          <p:cNvSpPr txBox="1"/>
          <p:nvPr/>
        </p:nvSpPr>
        <p:spPr>
          <a:xfrm>
            <a:off x="986828" y="2612026"/>
            <a:ext cx="353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its probability density function is: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12F24E-B188-6641-84E8-5A857D8A1AA1}"/>
                  </a:ext>
                </a:extLst>
              </p:cNvPr>
              <p:cNvSpPr txBox="1"/>
              <p:nvPr/>
            </p:nvSpPr>
            <p:spPr>
              <a:xfrm>
                <a:off x="4759752" y="2525290"/>
                <a:ext cx="514217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12F24E-B188-6641-84E8-5A857D8A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752" y="2525290"/>
                <a:ext cx="5142177" cy="622350"/>
              </a:xfrm>
              <a:prstGeom prst="rect">
                <a:avLst/>
              </a:prstGeom>
              <a:blipFill>
                <a:blip r:embed="rId5"/>
                <a:stretch>
                  <a:fillRect l="-49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28977F-4747-1F49-8F75-D36E012A2EFD}"/>
                  </a:ext>
                </a:extLst>
              </p:cNvPr>
              <p:cNvSpPr txBox="1"/>
              <p:nvPr/>
            </p:nvSpPr>
            <p:spPr>
              <a:xfrm>
                <a:off x="6808206" y="3577328"/>
                <a:ext cx="2116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Covariance matrix: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28977F-4747-1F49-8F75-D36E012A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206" y="3577328"/>
                <a:ext cx="2116157" cy="369332"/>
              </a:xfrm>
              <a:prstGeom prst="rect">
                <a:avLst/>
              </a:prstGeom>
              <a:blipFill>
                <a:blip r:embed="rId6"/>
                <a:stretch>
                  <a:fillRect l="-23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27D79C-AA06-514E-AED7-10CE40FDA2DC}"/>
              </a:ext>
            </a:extLst>
          </p:cNvPr>
          <p:cNvSpPr txBox="1"/>
          <p:nvPr/>
        </p:nvSpPr>
        <p:spPr>
          <a:xfrm>
            <a:off x="1068309" y="5232903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FD956A-01CE-5B40-ADC5-9620869A5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251" y="5065681"/>
            <a:ext cx="8466122" cy="81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D4DF-626F-3C40-BC90-72A74D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Covariance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179C8-0FE0-E74D-9932-538A5277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5FD8-F79C-2B4F-AF24-84B6B40D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9671-CCB5-4944-926C-03F79FF9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AD96D-2DBE-8A42-A316-1AA5B242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0C1F15-97CB-4A45-9CDE-DFF223F02E06}"/>
                  </a:ext>
                </a:extLst>
              </p:cNvPr>
              <p:cNvSpPr txBox="1"/>
              <p:nvPr/>
            </p:nvSpPr>
            <p:spPr>
              <a:xfrm>
                <a:off x="1088019" y="3043327"/>
                <a:ext cx="5710538" cy="895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are a pair of n-D random variables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0C1F15-97CB-4A45-9CDE-DFF223F0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19" y="3043327"/>
                <a:ext cx="5710538" cy="895566"/>
              </a:xfrm>
              <a:prstGeom prst="rect">
                <a:avLst/>
              </a:prstGeom>
              <a:blipFill>
                <a:blip r:embed="rId3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8A3FD3-AB96-AE49-9A30-EA740A1A38C8}"/>
                  </a:ext>
                </a:extLst>
              </p:cNvPr>
              <p:cNvSpPr txBox="1"/>
              <p:nvPr/>
            </p:nvSpPr>
            <p:spPr>
              <a:xfrm>
                <a:off x="1088019" y="1598364"/>
                <a:ext cx="410785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a pair of 1-D random variables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8A3FD3-AB96-AE49-9A30-EA740A1A3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19" y="1598364"/>
                <a:ext cx="4107856" cy="391646"/>
              </a:xfrm>
              <a:prstGeom prst="rect">
                <a:avLst/>
              </a:prstGeom>
              <a:blipFill>
                <a:blip r:embed="rId4"/>
                <a:stretch>
                  <a:fillRect l="-1235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23659B-9012-8944-885E-D3D6F15E66A7}"/>
              </a:ext>
            </a:extLst>
          </p:cNvPr>
          <p:cNvSpPr txBox="1"/>
          <p:nvPr/>
        </p:nvSpPr>
        <p:spPr>
          <a:xfrm>
            <a:off x="1088019" y="2325151"/>
            <a:ext cx="347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the covariance is defined as: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A04A35-6772-C54C-B1DC-905A8478C9AB}"/>
                  </a:ext>
                </a:extLst>
              </p:cNvPr>
              <p:cNvSpPr txBox="1"/>
              <p:nvPr/>
            </p:nvSpPr>
            <p:spPr>
              <a:xfrm>
                <a:off x="4602840" y="2297726"/>
                <a:ext cx="65276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A04A35-6772-C54C-B1DC-905A8478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40" y="2297726"/>
                <a:ext cx="6527621" cy="414537"/>
              </a:xfrm>
              <a:prstGeom prst="rect">
                <a:avLst/>
              </a:prstGeom>
              <a:blipFill>
                <a:blip r:embed="rId5"/>
                <a:stretch>
                  <a:fillRect l="-194" r="-77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9FCB8A-9AE8-B044-844C-4ED96CD27940}"/>
                  </a:ext>
                </a:extLst>
              </p:cNvPr>
              <p:cNvSpPr txBox="1"/>
              <p:nvPr/>
            </p:nvSpPr>
            <p:spPr>
              <a:xfrm>
                <a:off x="1088019" y="4164974"/>
                <a:ext cx="5428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symmetric matrix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9FCB8A-9AE8-B044-844C-4ED96CD2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19" y="4164974"/>
                <a:ext cx="5428527" cy="369332"/>
              </a:xfrm>
              <a:prstGeom prst="rect">
                <a:avLst/>
              </a:prstGeom>
              <a:blipFill>
                <a:blip r:embed="rId6"/>
                <a:stretch>
                  <a:fillRect l="-935"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5571BD-4D65-774E-8223-EF4F405A3408}"/>
                  </a:ext>
                </a:extLst>
              </p:cNvPr>
              <p:cNvSpPr txBox="1"/>
              <p:nvPr/>
            </p:nvSpPr>
            <p:spPr>
              <a:xfrm>
                <a:off x="1088019" y="4595159"/>
                <a:ext cx="3381823" cy="411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th</a:t>
                </a:r>
                <a:r>
                  <a:rPr lang="en-US" dirty="0"/>
                  <a:t> entry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5571BD-4D65-774E-8223-EF4F405A3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19" y="4595159"/>
                <a:ext cx="3381823" cy="411395"/>
              </a:xfrm>
              <a:prstGeom prst="rect">
                <a:avLst/>
              </a:prstGeom>
              <a:blipFill>
                <a:blip r:embed="rId7"/>
                <a:stretch>
                  <a:fillRect l="-149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92E367-965F-FE49-B95A-1D7B56D2B996}"/>
                  </a:ext>
                </a:extLst>
              </p:cNvPr>
              <p:cNvSpPr/>
              <p:nvPr/>
            </p:nvSpPr>
            <p:spPr>
              <a:xfrm>
                <a:off x="6858980" y="4164974"/>
                <a:ext cx="4494820" cy="1172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92E367-965F-FE49-B95A-1D7B56D2B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80" y="4164974"/>
                <a:ext cx="4494820" cy="1172693"/>
              </a:xfrm>
              <a:prstGeom prst="rect">
                <a:avLst/>
              </a:prstGeom>
              <a:blipFill>
                <a:blip r:embed="rId8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1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DD3D-D919-6045-B8A2-4B18EB42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66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When n=2, 2-D Gaussian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9DA90-9D8C-0747-BCE2-CAECF17F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EBBDF-822C-5F47-98A8-FC5E8054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80976-DAD7-EB44-B1F4-7EDBAC65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F31D1-5AC9-D343-AED2-173D38CA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CDBE92-3366-9842-9079-86470E4DE034}"/>
                  </a:ext>
                </a:extLst>
              </p:cNvPr>
              <p:cNvSpPr txBox="1"/>
              <p:nvPr/>
            </p:nvSpPr>
            <p:spPr>
              <a:xfrm>
                <a:off x="1169043" y="1597306"/>
                <a:ext cx="939553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CDBE92-3366-9842-9079-86470E4D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43" y="1597306"/>
                <a:ext cx="939553" cy="461217"/>
              </a:xfrm>
              <a:prstGeom prst="rect">
                <a:avLst/>
              </a:prstGeom>
              <a:blipFill>
                <a:blip r:embed="rId3"/>
                <a:stretch>
                  <a:fillRect l="-266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5EC9E7-50EC-1444-95F9-27E1FA27DA6B}"/>
                  </a:ext>
                </a:extLst>
              </p:cNvPr>
              <p:cNvSpPr txBox="1"/>
              <p:nvPr/>
            </p:nvSpPr>
            <p:spPr>
              <a:xfrm>
                <a:off x="2641847" y="1597305"/>
                <a:ext cx="947439" cy="459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5EC9E7-50EC-1444-95F9-27E1FA27D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47" y="1597305"/>
                <a:ext cx="947439" cy="459293"/>
              </a:xfrm>
              <a:prstGeom prst="rect">
                <a:avLst/>
              </a:prstGeom>
              <a:blipFill>
                <a:blip r:embed="rId4"/>
                <a:stretch>
                  <a:fillRect l="-394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5AD01-3274-A543-91E2-23E288355937}"/>
                  </a:ext>
                </a:extLst>
              </p:cNvPr>
              <p:cNvSpPr txBox="1"/>
              <p:nvPr/>
            </p:nvSpPr>
            <p:spPr>
              <a:xfrm>
                <a:off x="4122537" y="1518757"/>
                <a:ext cx="1783180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5AD01-3274-A543-91E2-23E28835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37" y="1518757"/>
                <a:ext cx="1783180" cy="616387"/>
              </a:xfrm>
              <a:prstGeom prst="rect">
                <a:avLst/>
              </a:prstGeom>
              <a:blipFill>
                <a:blip r:embed="rId5"/>
                <a:stretch>
                  <a:fillRect l="-212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F8BBA9-5DAB-2A48-BB69-3C486F10E8A9}"/>
                  </a:ext>
                </a:extLst>
              </p:cNvPr>
              <p:cNvSpPr/>
              <p:nvPr/>
            </p:nvSpPr>
            <p:spPr>
              <a:xfrm>
                <a:off x="966993" y="2447659"/>
                <a:ext cx="7604646" cy="1240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F8BBA9-5DAB-2A48-BB69-3C486F10E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93" y="2447659"/>
                <a:ext cx="7604646" cy="1240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2C9467-276D-384E-91B7-413CD303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389" y="3389983"/>
            <a:ext cx="3745283" cy="27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3D5E-D745-D746-82E5-30768584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24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Special case: covariance matrix is diagonal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C73BD-7D99-F043-B50B-A57A0F2B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09D74-8189-274B-9DC6-E256E304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F1C8B-079C-8B4B-BF32-E1052B6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2C19F-670D-494E-9832-7A68390F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9BA0DF-E2C7-1848-99E7-01EA467CEB7F}"/>
                  </a:ext>
                </a:extLst>
              </p:cNvPr>
              <p:cNvSpPr txBox="1"/>
              <p:nvPr/>
            </p:nvSpPr>
            <p:spPr>
              <a:xfrm>
                <a:off x="939499" y="1296366"/>
                <a:ext cx="1243866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9BA0DF-E2C7-1848-99E7-01EA467C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9" y="1296366"/>
                <a:ext cx="1243866" cy="547971"/>
              </a:xfrm>
              <a:prstGeom prst="rect">
                <a:avLst/>
              </a:prstGeom>
              <a:blipFill>
                <a:blip r:embed="rId3"/>
                <a:stretch>
                  <a:fillRect l="-303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C070B2-9BED-2E46-8CB1-F616A813592C}"/>
                  </a:ext>
                </a:extLst>
              </p:cNvPr>
              <p:cNvSpPr/>
              <p:nvPr/>
            </p:nvSpPr>
            <p:spPr>
              <a:xfrm>
                <a:off x="2491744" y="1116570"/>
                <a:ext cx="6121612" cy="1112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C070B2-9BED-2E46-8CB1-F616A8135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744" y="1116570"/>
                <a:ext cx="6121612" cy="1112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906EEA-06ED-6D4C-BC34-852A87DFE006}"/>
                  </a:ext>
                </a:extLst>
              </p:cNvPr>
              <p:cNvSpPr/>
              <p:nvPr/>
            </p:nvSpPr>
            <p:spPr>
              <a:xfrm>
                <a:off x="2920007" y="2264977"/>
                <a:ext cx="5792547" cy="1261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906EEA-06ED-6D4C-BC34-852A87DFE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07" y="2264977"/>
                <a:ext cx="5792547" cy="1261243"/>
              </a:xfrm>
              <a:prstGeom prst="rect">
                <a:avLst/>
              </a:prstGeom>
              <a:blipFill>
                <a:blip r:embed="rId5"/>
                <a:stretch>
                  <a:fillRect t="-21782" b="-37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860C21-25E4-B64F-8F7C-A9B4B7809690}"/>
                  </a:ext>
                </a:extLst>
              </p:cNvPr>
              <p:cNvSpPr/>
              <p:nvPr/>
            </p:nvSpPr>
            <p:spPr>
              <a:xfrm>
                <a:off x="2920007" y="3647269"/>
                <a:ext cx="4824205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860C21-25E4-B64F-8F7C-A9B4B7809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07" y="3647269"/>
                <a:ext cx="4824205" cy="6455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9D938C-B054-D746-9DA0-6E0247E22763}"/>
                  </a:ext>
                </a:extLst>
              </p:cNvPr>
              <p:cNvSpPr/>
              <p:nvPr/>
            </p:nvSpPr>
            <p:spPr>
              <a:xfrm>
                <a:off x="2920007" y="4521834"/>
                <a:ext cx="5723170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9D938C-B054-D746-9DA0-6E0247E22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07" y="4521834"/>
                <a:ext cx="5723170" cy="6455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12B373D3-07ED-274F-8371-437944B2CA57}"/>
              </a:ext>
            </a:extLst>
          </p:cNvPr>
          <p:cNvSpPr/>
          <p:nvPr/>
        </p:nvSpPr>
        <p:spPr>
          <a:xfrm rot="5400000">
            <a:off x="4378303" y="4421917"/>
            <a:ext cx="331416" cy="2017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0287DA-09D7-4F47-A24E-C19157C5BE3E}"/>
                  </a:ext>
                </a:extLst>
              </p:cNvPr>
              <p:cNvSpPr txBox="1"/>
              <p:nvPr/>
            </p:nvSpPr>
            <p:spPr>
              <a:xfrm>
                <a:off x="4038600" y="5693517"/>
                <a:ext cx="114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PDF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0287DA-09D7-4F47-A24E-C19157C5B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693517"/>
                <a:ext cx="1148391" cy="369332"/>
              </a:xfrm>
              <a:prstGeom prst="rect">
                <a:avLst/>
              </a:prstGeom>
              <a:blipFill>
                <a:blip r:embed="rId8"/>
                <a:stretch>
                  <a:fillRect l="-439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8A3DC8DC-E4FE-4C40-A101-575FCB93E1D1}"/>
              </a:ext>
            </a:extLst>
          </p:cNvPr>
          <p:cNvSpPr/>
          <p:nvPr/>
        </p:nvSpPr>
        <p:spPr>
          <a:xfrm rot="5400000">
            <a:off x="6964280" y="4421917"/>
            <a:ext cx="331416" cy="2017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1F847-91B9-5A4D-8149-FBA8CCB62B7D}"/>
                  </a:ext>
                </a:extLst>
              </p:cNvPr>
              <p:cNvSpPr txBox="1"/>
              <p:nvPr/>
            </p:nvSpPr>
            <p:spPr>
              <a:xfrm>
                <a:off x="6624577" y="5693517"/>
                <a:ext cx="1153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PDF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51F847-91B9-5A4D-8149-FBA8CCB62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77" y="5693517"/>
                <a:ext cx="1153714" cy="369332"/>
              </a:xfrm>
              <a:prstGeom prst="rect">
                <a:avLst/>
              </a:prstGeom>
              <a:blipFill>
                <a:blip r:embed="rId9"/>
                <a:stretch>
                  <a:fillRect l="-439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1422A3C3-D263-794F-8BE4-680BDA3C8D48}"/>
              </a:ext>
            </a:extLst>
          </p:cNvPr>
          <p:cNvSpPr/>
          <p:nvPr/>
        </p:nvSpPr>
        <p:spPr>
          <a:xfrm>
            <a:off x="8712554" y="4699322"/>
            <a:ext cx="547193" cy="3356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B0415-0904-AC46-A1DF-91AD11E70506}"/>
              </a:ext>
            </a:extLst>
          </p:cNvPr>
          <p:cNvSpPr txBox="1"/>
          <p:nvPr/>
        </p:nvSpPr>
        <p:spPr>
          <a:xfrm>
            <a:off x="9493241" y="4405489"/>
            <a:ext cx="2439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of two independent 1-D Gaussian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36599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CFC7-A8B8-1D4A-AD1E-052A3291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B7903-9734-1B41-B612-CCF70FAE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14DA-DB6D-3A45-8962-54239CDE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13FC4-C140-F74C-A2D2-B6BBE1F6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48666-C60E-C240-8B36-8AF87FE9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B9B0F-BA1E-504D-8F4D-6029F724FC35}"/>
              </a:ext>
            </a:extLst>
          </p:cNvPr>
          <p:cNvSpPr txBox="1"/>
          <p:nvPr/>
        </p:nvSpPr>
        <p:spPr>
          <a:xfrm>
            <a:off x="838200" y="1326776"/>
            <a:ext cx="466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make hard assignments to data points: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DD4A-7185-4F42-8318-4982AE35AF00}"/>
                  </a:ext>
                </a:extLst>
              </p:cNvPr>
              <p:cNvSpPr txBox="1"/>
              <p:nvPr/>
            </p:nvSpPr>
            <p:spPr>
              <a:xfrm>
                <a:off x="5782235" y="1367203"/>
                <a:ext cx="4547976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must belong to one of the clusters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DD4A-7185-4F42-8318-4982AE35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235" y="1367203"/>
                <a:ext cx="4547976" cy="288477"/>
              </a:xfrm>
              <a:prstGeom prst="rect">
                <a:avLst/>
              </a:prstGeom>
              <a:blipFill>
                <a:blip r:embed="rId3"/>
                <a:stretch>
                  <a:fillRect l="-1114" t="-27273" r="-55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7A5C04-3FD5-C646-814B-529CF86921C5}"/>
              </a:ext>
            </a:extLst>
          </p:cNvPr>
          <p:cNvSpPr txBox="1"/>
          <p:nvPr/>
        </p:nvSpPr>
        <p:spPr>
          <a:xfrm>
            <a:off x="838200" y="2034989"/>
            <a:ext cx="564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Sometimes, one data point can belong to multiple clusters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E3A586-F52B-2F45-A3A7-99B49489F5D7}"/>
              </a:ext>
            </a:extLst>
          </p:cNvPr>
          <p:cNvSpPr/>
          <p:nvPr/>
        </p:nvSpPr>
        <p:spPr>
          <a:xfrm rot="1327224">
            <a:off x="1703294" y="3676607"/>
            <a:ext cx="3451412" cy="140745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13A4F1-7970-F84F-917B-773C54C257D4}"/>
              </a:ext>
            </a:extLst>
          </p:cNvPr>
          <p:cNvSpPr/>
          <p:nvPr/>
        </p:nvSpPr>
        <p:spPr>
          <a:xfrm rot="19818651">
            <a:off x="3311584" y="3741495"/>
            <a:ext cx="2050742" cy="11094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791A36-DC90-A141-9A52-4C1A3D2E8D40}"/>
              </a:ext>
            </a:extLst>
          </p:cNvPr>
          <p:cNvGrpSpPr/>
          <p:nvPr/>
        </p:nvGrpSpPr>
        <p:grpSpPr>
          <a:xfrm>
            <a:off x="2076098" y="3633099"/>
            <a:ext cx="3052674" cy="1578539"/>
            <a:chOff x="2076098" y="3633099"/>
            <a:chExt cx="3052674" cy="157853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704910-F9BA-F248-8BD4-F5CB30F6F65D}"/>
                </a:ext>
              </a:extLst>
            </p:cNvPr>
            <p:cNvSpPr/>
            <p:nvPr/>
          </p:nvSpPr>
          <p:spPr>
            <a:xfrm>
              <a:off x="2856575" y="3891538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566776-AB59-CF40-8D8D-8833009C63AB}"/>
                </a:ext>
              </a:extLst>
            </p:cNvPr>
            <p:cNvSpPr/>
            <p:nvPr/>
          </p:nvSpPr>
          <p:spPr>
            <a:xfrm>
              <a:off x="4691008" y="4214820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0049F5-F6F5-4A4E-863F-238BD662C95F}"/>
                </a:ext>
              </a:extLst>
            </p:cNvPr>
            <p:cNvSpPr/>
            <p:nvPr/>
          </p:nvSpPr>
          <p:spPr>
            <a:xfrm>
              <a:off x="3595876" y="4458993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9C71B5-1BDE-ED4F-83A9-F3BC08EE8D92}"/>
                </a:ext>
              </a:extLst>
            </p:cNvPr>
            <p:cNvSpPr/>
            <p:nvPr/>
          </p:nvSpPr>
          <p:spPr>
            <a:xfrm>
              <a:off x="4369252" y="4039633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3C454A-A9A3-2444-BAD8-F04DBBE2F887}"/>
                </a:ext>
              </a:extLst>
            </p:cNvPr>
            <p:cNvSpPr/>
            <p:nvPr/>
          </p:nvSpPr>
          <p:spPr>
            <a:xfrm>
              <a:off x="2121997" y="4062961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2FF838-5C73-7A49-BBEB-5E1A622C8186}"/>
                </a:ext>
              </a:extLst>
            </p:cNvPr>
            <p:cNvSpPr/>
            <p:nvPr/>
          </p:nvSpPr>
          <p:spPr>
            <a:xfrm>
              <a:off x="3172184" y="4618343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B73F77-CB8B-FE4A-B732-74A3E28570E4}"/>
                </a:ext>
              </a:extLst>
            </p:cNvPr>
            <p:cNvSpPr/>
            <p:nvPr/>
          </p:nvSpPr>
          <p:spPr>
            <a:xfrm>
              <a:off x="3273034" y="4314126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F381CA-5815-5E40-8CA9-B1049830696A}"/>
                </a:ext>
              </a:extLst>
            </p:cNvPr>
            <p:cNvSpPr/>
            <p:nvPr/>
          </p:nvSpPr>
          <p:spPr>
            <a:xfrm>
              <a:off x="4297931" y="4671790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A3B020-5C47-DB42-831B-F25218B5931B}"/>
                </a:ext>
              </a:extLst>
            </p:cNvPr>
            <p:cNvSpPr/>
            <p:nvPr/>
          </p:nvSpPr>
          <p:spPr>
            <a:xfrm>
              <a:off x="3634900" y="4644062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38D57C-FAED-574A-888E-BD38CAE16BE0}"/>
                </a:ext>
              </a:extLst>
            </p:cNvPr>
            <p:cNvSpPr/>
            <p:nvPr/>
          </p:nvSpPr>
          <p:spPr>
            <a:xfrm>
              <a:off x="3867626" y="4597355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66EB46C-E1D5-FA45-9C8B-FB3772FAE4C6}"/>
                </a:ext>
              </a:extLst>
            </p:cNvPr>
            <p:cNvSpPr/>
            <p:nvPr/>
          </p:nvSpPr>
          <p:spPr>
            <a:xfrm>
              <a:off x="4139791" y="4453202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0184D1-6F0C-ED4A-A684-BCF067F2AEC0}"/>
                </a:ext>
              </a:extLst>
            </p:cNvPr>
            <p:cNvSpPr/>
            <p:nvPr/>
          </p:nvSpPr>
          <p:spPr>
            <a:xfrm>
              <a:off x="4447299" y="4327820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3FEA1D-8ECF-5947-A8A1-DD3B6816A108}"/>
                </a:ext>
              </a:extLst>
            </p:cNvPr>
            <p:cNvSpPr/>
            <p:nvPr/>
          </p:nvSpPr>
          <p:spPr>
            <a:xfrm>
              <a:off x="3494764" y="3917704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1C7313-A181-6649-A25D-914BB7CE68B5}"/>
                </a:ext>
              </a:extLst>
            </p:cNvPr>
            <p:cNvSpPr/>
            <p:nvPr/>
          </p:nvSpPr>
          <p:spPr>
            <a:xfrm>
              <a:off x="3192029" y="3813491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19E8D4-1828-A847-8492-52088258F5D8}"/>
                </a:ext>
              </a:extLst>
            </p:cNvPr>
            <p:cNvSpPr/>
            <p:nvPr/>
          </p:nvSpPr>
          <p:spPr>
            <a:xfrm>
              <a:off x="4820872" y="3984914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A831A7-1051-4449-8400-B9016C09559C}"/>
                </a:ext>
              </a:extLst>
            </p:cNvPr>
            <p:cNvSpPr/>
            <p:nvPr/>
          </p:nvSpPr>
          <p:spPr>
            <a:xfrm>
              <a:off x="4356206" y="5094567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3B1774A-0599-EE4A-9BA2-B08309DACA6A}"/>
                </a:ext>
              </a:extLst>
            </p:cNvPr>
            <p:cNvSpPr/>
            <p:nvPr/>
          </p:nvSpPr>
          <p:spPr>
            <a:xfrm>
              <a:off x="3922581" y="4341312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464215E-DC17-B040-95EA-7CD1DB46DDD8}"/>
                </a:ext>
              </a:extLst>
            </p:cNvPr>
            <p:cNvSpPr/>
            <p:nvPr/>
          </p:nvSpPr>
          <p:spPr>
            <a:xfrm>
              <a:off x="3751497" y="5133591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3D0982-2FD0-1648-AF80-5CE5424DD38A}"/>
                </a:ext>
              </a:extLst>
            </p:cNvPr>
            <p:cNvSpPr/>
            <p:nvPr/>
          </p:nvSpPr>
          <p:spPr>
            <a:xfrm>
              <a:off x="3939700" y="3994882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943A8C-2D6B-2248-82B6-2D6CF04B1089}"/>
                </a:ext>
              </a:extLst>
            </p:cNvPr>
            <p:cNvSpPr/>
            <p:nvPr/>
          </p:nvSpPr>
          <p:spPr>
            <a:xfrm>
              <a:off x="4092100" y="4147282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77D96D-4CB7-1342-8FEA-CDC6C4F2231E}"/>
                </a:ext>
              </a:extLst>
            </p:cNvPr>
            <p:cNvSpPr/>
            <p:nvPr/>
          </p:nvSpPr>
          <p:spPr>
            <a:xfrm>
              <a:off x="4438620" y="3799801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6933A8-EEAA-C44C-B42F-135C7B8206EA}"/>
                </a:ext>
              </a:extLst>
            </p:cNvPr>
            <p:cNvSpPr/>
            <p:nvPr/>
          </p:nvSpPr>
          <p:spPr>
            <a:xfrm>
              <a:off x="4591020" y="3952201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D51DE35-6916-5C4A-B347-5E458B401A8D}"/>
                </a:ext>
              </a:extLst>
            </p:cNvPr>
            <p:cNvSpPr/>
            <p:nvPr/>
          </p:nvSpPr>
          <p:spPr>
            <a:xfrm>
              <a:off x="2684679" y="4452078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CFF9FD-2312-3A43-B846-9DC70C4ED3FE}"/>
                </a:ext>
              </a:extLst>
            </p:cNvPr>
            <p:cNvSpPr/>
            <p:nvPr/>
          </p:nvSpPr>
          <p:spPr>
            <a:xfrm>
              <a:off x="4803281" y="3698243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4184C4-222C-2A45-9965-027B56681F42}"/>
                </a:ext>
              </a:extLst>
            </p:cNvPr>
            <p:cNvSpPr/>
            <p:nvPr/>
          </p:nvSpPr>
          <p:spPr>
            <a:xfrm>
              <a:off x="3906649" y="4770989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6831D08-9217-DE4A-9759-958A6A7ABE3F}"/>
                </a:ext>
              </a:extLst>
            </p:cNvPr>
            <p:cNvSpPr/>
            <p:nvPr/>
          </p:nvSpPr>
          <p:spPr>
            <a:xfrm>
              <a:off x="5050725" y="3917704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DC16C2-AD97-F64E-88A3-6994CC42CEDD}"/>
                </a:ext>
              </a:extLst>
            </p:cNvPr>
            <p:cNvSpPr/>
            <p:nvPr/>
          </p:nvSpPr>
          <p:spPr>
            <a:xfrm>
              <a:off x="2076098" y="3672122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67B43FB-BBE9-A84A-AC80-EB1C430243EA}"/>
                </a:ext>
              </a:extLst>
            </p:cNvPr>
            <p:cNvSpPr/>
            <p:nvPr/>
          </p:nvSpPr>
          <p:spPr>
            <a:xfrm>
              <a:off x="4913044" y="4274086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1774B8-E7CF-604E-B8B0-AE3B7BF0A16D}"/>
                </a:ext>
              </a:extLst>
            </p:cNvPr>
            <p:cNvSpPr/>
            <p:nvPr/>
          </p:nvSpPr>
          <p:spPr>
            <a:xfrm>
              <a:off x="2645655" y="3633099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6E51FC-B632-D643-85CC-0AB2E25A92D4}"/>
                </a:ext>
              </a:extLst>
            </p:cNvPr>
            <p:cNvSpPr/>
            <p:nvPr/>
          </p:nvSpPr>
          <p:spPr>
            <a:xfrm>
              <a:off x="4541128" y="4537040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2D7759E-FA3B-7C47-9248-F5E7D8C7C0D1}"/>
                </a:ext>
              </a:extLst>
            </p:cNvPr>
            <p:cNvSpPr/>
            <p:nvPr/>
          </p:nvSpPr>
          <p:spPr>
            <a:xfrm>
              <a:off x="3731319" y="4236079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F73AFE4-F3AF-054C-9306-B016789F917A}"/>
                </a:ext>
              </a:extLst>
            </p:cNvPr>
            <p:cNvSpPr/>
            <p:nvPr/>
          </p:nvSpPr>
          <p:spPr>
            <a:xfrm>
              <a:off x="3073285" y="4796461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9BD354-7E60-CF46-A49C-E1A41CD71916}"/>
                </a:ext>
              </a:extLst>
            </p:cNvPr>
            <p:cNvSpPr/>
            <p:nvPr/>
          </p:nvSpPr>
          <p:spPr>
            <a:xfrm>
              <a:off x="4849673" y="4812575"/>
              <a:ext cx="78047" cy="7804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19C31A-8DC3-7F4F-9B83-ECA060D2F62C}"/>
              </a:ext>
            </a:extLst>
          </p:cNvPr>
          <p:cNvSpPr txBox="1"/>
          <p:nvPr/>
        </p:nvSpPr>
        <p:spPr>
          <a:xfrm>
            <a:off x="6060943" y="3014491"/>
            <a:ext cx="5793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Clusters may overlap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Hard assignment may be simplistic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Need a soft assignment: </a:t>
            </a:r>
            <a:br>
              <a:rPr lang="en-US" dirty="0"/>
            </a:br>
            <a:r>
              <a:rPr lang="en-US" dirty="0"/>
              <a:t>data points belong to clusters with different probabilities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A3AC38-35A8-3344-B7B3-32FFC60B4C7B}"/>
              </a:ext>
            </a:extLst>
          </p:cNvPr>
          <p:cNvSpPr/>
          <p:nvPr/>
        </p:nvSpPr>
        <p:spPr>
          <a:xfrm rot="629485">
            <a:off x="1687044" y="3190087"/>
            <a:ext cx="4166596" cy="22460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49" grpId="0" animBg="1"/>
      <p:bldP spid="49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6649-DCC0-6641-9819-E1F44ABB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911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Contours of 2-D Gaussians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09466-1F80-2F4B-9396-E8D95967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AC6C4-91FE-FA48-8E79-76B9DE13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DC70E-C6DD-B14B-B6B7-39421473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088D2-2787-224B-85F9-8D278AAA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6922E-807D-F940-BA3E-EBCCF8DFBE58}"/>
                  </a:ext>
                </a:extLst>
              </p:cNvPr>
              <p:cNvSpPr txBox="1"/>
              <p:nvPr/>
            </p:nvSpPr>
            <p:spPr>
              <a:xfrm>
                <a:off x="752583" y="1615167"/>
                <a:ext cx="83292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6922E-807D-F940-BA3E-EBCCF8DFB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83" y="1615167"/>
                <a:ext cx="832920" cy="409984"/>
              </a:xfrm>
              <a:prstGeom prst="rect">
                <a:avLst/>
              </a:prstGeom>
              <a:blipFill>
                <a:blip r:embed="rId3"/>
                <a:stretch>
                  <a:fillRect l="-14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8F454F-8309-374D-A75B-13C49BBE4071}"/>
                  </a:ext>
                </a:extLst>
              </p:cNvPr>
              <p:cNvSpPr txBox="1"/>
              <p:nvPr/>
            </p:nvSpPr>
            <p:spPr>
              <a:xfrm>
                <a:off x="744888" y="2250358"/>
                <a:ext cx="840615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8F454F-8309-374D-A75B-13C49BBE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8" y="2250358"/>
                <a:ext cx="840615" cy="408317"/>
              </a:xfrm>
              <a:prstGeom prst="rect">
                <a:avLst/>
              </a:prstGeom>
              <a:blipFill>
                <a:blip r:embed="rId4"/>
                <a:stretch>
                  <a:fillRect l="-447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DCD026-043B-4E4D-9BEA-50BD7D6820BF}"/>
                  </a:ext>
                </a:extLst>
              </p:cNvPr>
              <p:cNvSpPr txBox="1"/>
              <p:nvPr/>
            </p:nvSpPr>
            <p:spPr>
              <a:xfrm>
                <a:off x="744888" y="2941118"/>
                <a:ext cx="1243867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DCD026-043B-4E4D-9BEA-50BD7D682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8" y="2941118"/>
                <a:ext cx="1243867" cy="547971"/>
              </a:xfrm>
              <a:prstGeom prst="rect">
                <a:avLst/>
              </a:prstGeom>
              <a:blipFill>
                <a:blip r:embed="rId5"/>
                <a:stretch>
                  <a:fillRect l="-303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866C6A-9D27-B144-A887-1ED5E96808B3}"/>
                  </a:ext>
                </a:extLst>
              </p:cNvPr>
              <p:cNvSpPr/>
              <p:nvPr/>
            </p:nvSpPr>
            <p:spPr>
              <a:xfrm>
                <a:off x="2920007" y="1479517"/>
                <a:ext cx="5109732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866C6A-9D27-B144-A887-1ED5E9680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07" y="1479517"/>
                <a:ext cx="5109732" cy="6455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7588F-1B03-7143-99DC-2BE641E960B6}"/>
                  </a:ext>
                </a:extLst>
              </p:cNvPr>
              <p:cNvSpPr txBox="1"/>
              <p:nvPr/>
            </p:nvSpPr>
            <p:spPr>
              <a:xfrm>
                <a:off x="2920007" y="2355528"/>
                <a:ext cx="35463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To draw contours, let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 be a constant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7588F-1B03-7143-99DC-2BE641E9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07" y="2355528"/>
                <a:ext cx="3546355" cy="338554"/>
              </a:xfrm>
              <a:prstGeom prst="rect">
                <a:avLst/>
              </a:prstGeom>
              <a:blipFill>
                <a:blip r:embed="rId7"/>
                <a:stretch>
                  <a:fillRect l="-71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B24F4B-9BC8-F14B-869F-8304D2EB5BB3}"/>
                  </a:ext>
                </a:extLst>
              </p:cNvPr>
              <p:cNvSpPr/>
              <p:nvPr/>
            </p:nvSpPr>
            <p:spPr>
              <a:xfrm>
                <a:off x="2920007" y="3000706"/>
                <a:ext cx="11051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B24F4B-9BC8-F14B-869F-8304D2EB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07" y="3000706"/>
                <a:ext cx="110511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ABC9FB62-7E0D-8B49-A8A5-B7D413D4CC95}"/>
              </a:ext>
            </a:extLst>
          </p:cNvPr>
          <p:cNvSpPr/>
          <p:nvPr/>
        </p:nvSpPr>
        <p:spPr>
          <a:xfrm>
            <a:off x="4186852" y="3058050"/>
            <a:ext cx="385147" cy="25464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A0C46-2145-E147-80FC-1D8400A31631}"/>
                  </a:ext>
                </a:extLst>
              </p:cNvPr>
              <p:cNvSpPr txBox="1"/>
              <p:nvPr/>
            </p:nvSpPr>
            <p:spPr>
              <a:xfrm>
                <a:off x="4783014" y="2941118"/>
                <a:ext cx="3827586" cy="73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A0C46-2145-E147-80FC-1D8400A3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2941118"/>
                <a:ext cx="3827586" cy="732958"/>
              </a:xfrm>
              <a:prstGeom prst="rect">
                <a:avLst/>
              </a:prstGeom>
              <a:blipFill>
                <a:blip r:embed="rId9"/>
                <a:stretch>
                  <a:fillRect l="-99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BA9E4A-CF69-F543-882C-013035D6A4BB}"/>
                  </a:ext>
                </a:extLst>
              </p:cNvPr>
              <p:cNvSpPr txBox="1"/>
              <p:nvPr/>
            </p:nvSpPr>
            <p:spPr>
              <a:xfrm>
                <a:off x="4783014" y="3994093"/>
                <a:ext cx="2502736" cy="570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BA9E4A-CF69-F543-882C-013035D6A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14" y="3994093"/>
                <a:ext cx="2502736" cy="570605"/>
              </a:xfrm>
              <a:prstGeom prst="rect">
                <a:avLst/>
              </a:prstGeom>
              <a:blipFill>
                <a:blip r:embed="rId10"/>
                <a:stretch>
                  <a:fillRect l="-15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0F1ACBB-98F4-C643-A5C4-A840BD422F28}"/>
              </a:ext>
            </a:extLst>
          </p:cNvPr>
          <p:cNvSpPr txBox="1"/>
          <p:nvPr/>
        </p:nvSpPr>
        <p:spPr>
          <a:xfrm>
            <a:off x="7674015" y="4094729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ellipse!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EB009D-DA96-2C4A-B1A4-02BEDCE89273}"/>
              </a:ext>
            </a:extLst>
          </p:cNvPr>
          <p:cNvSpPr/>
          <p:nvPr/>
        </p:nvSpPr>
        <p:spPr>
          <a:xfrm>
            <a:off x="1165195" y="4245555"/>
            <a:ext cx="2793922" cy="138009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368B5A-1E48-214E-B7EF-4CA5E5336AF3}"/>
              </a:ext>
            </a:extLst>
          </p:cNvPr>
          <p:cNvSpPr/>
          <p:nvPr/>
        </p:nvSpPr>
        <p:spPr>
          <a:xfrm>
            <a:off x="1496039" y="4409613"/>
            <a:ext cx="2120086" cy="104724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8C7D30-6A77-A04D-9D45-4733BA32B887}"/>
              </a:ext>
            </a:extLst>
          </p:cNvPr>
          <p:cNvSpPr/>
          <p:nvPr/>
        </p:nvSpPr>
        <p:spPr>
          <a:xfrm>
            <a:off x="1822059" y="4562504"/>
            <a:ext cx="1453576" cy="71801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8BD8944-F7DA-D74A-B068-BF038C7C9A88}"/>
              </a:ext>
            </a:extLst>
          </p:cNvPr>
          <p:cNvSpPr/>
          <p:nvPr/>
        </p:nvSpPr>
        <p:spPr>
          <a:xfrm>
            <a:off x="2135540" y="4717351"/>
            <a:ext cx="826614" cy="40831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BAA7-25EB-B645-A5C6-6C5640AB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Covariance matrix decides the shape of ellipse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0449F-133F-B144-B961-88E844CB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1963B-EF7B-9143-B338-64BC610C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CF91-A04E-E140-A2F6-57F3F798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B2182-5016-8D4D-8F8D-04EAA70B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9CDEB-130C-664C-943D-4F6F7D3FD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72" y="1522572"/>
            <a:ext cx="3355051" cy="2651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669BD4-2B1A-6148-8610-376343A60D66}"/>
                  </a:ext>
                </a:extLst>
              </p:cNvPr>
              <p:cNvSpPr txBox="1"/>
              <p:nvPr/>
            </p:nvSpPr>
            <p:spPr>
              <a:xfrm>
                <a:off x="1578266" y="4542145"/>
                <a:ext cx="747128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669BD4-2B1A-6148-8610-376343A60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66" y="4542145"/>
                <a:ext cx="747128" cy="409023"/>
              </a:xfrm>
              <a:prstGeom prst="rect">
                <a:avLst/>
              </a:prstGeom>
              <a:blipFill>
                <a:blip r:embed="rId4"/>
                <a:stretch>
                  <a:fillRect l="-500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CC262-B630-4443-9F64-7E9B348D027B}"/>
                  </a:ext>
                </a:extLst>
              </p:cNvPr>
              <p:cNvSpPr txBox="1"/>
              <p:nvPr/>
            </p:nvSpPr>
            <p:spPr>
              <a:xfrm>
                <a:off x="2794734" y="4542145"/>
                <a:ext cx="1123128" cy="415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CC262-B630-4443-9F64-7E9B348D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734" y="4542145"/>
                <a:ext cx="1123128" cy="415627"/>
              </a:xfrm>
              <a:prstGeom prst="rect">
                <a:avLst/>
              </a:prstGeom>
              <a:blipFill>
                <a:blip r:embed="rId5"/>
                <a:stretch>
                  <a:fillRect l="-337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DE58E99-1489-8F43-9097-8F8075563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75" y="1501061"/>
            <a:ext cx="3378512" cy="2694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80807C-A167-024A-A644-DC7474A79D46}"/>
                  </a:ext>
                </a:extLst>
              </p:cNvPr>
              <p:cNvSpPr txBox="1"/>
              <p:nvPr/>
            </p:nvSpPr>
            <p:spPr>
              <a:xfrm>
                <a:off x="6832568" y="4542145"/>
                <a:ext cx="747128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80807C-A167-024A-A644-DC7474A79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8" y="4542145"/>
                <a:ext cx="747128" cy="409023"/>
              </a:xfrm>
              <a:prstGeom prst="rect">
                <a:avLst/>
              </a:prstGeom>
              <a:blipFill>
                <a:blip r:embed="rId7"/>
                <a:stretch>
                  <a:fillRect l="-500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19475-B823-3047-A588-33A8B3495365}"/>
                  </a:ext>
                </a:extLst>
              </p:cNvPr>
              <p:cNvSpPr txBox="1"/>
              <p:nvPr/>
            </p:nvSpPr>
            <p:spPr>
              <a:xfrm>
                <a:off x="8049036" y="4542145"/>
                <a:ext cx="1123128" cy="415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19475-B823-3047-A588-33A8B3495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036" y="4542145"/>
                <a:ext cx="1123128" cy="415627"/>
              </a:xfrm>
              <a:prstGeom prst="rect">
                <a:avLst/>
              </a:prstGeom>
              <a:blipFill>
                <a:blip r:embed="rId8"/>
                <a:stretch>
                  <a:fillRect l="-33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6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DFA3-C014-AD48-9500-86484BBF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E-M algorithm for mixture of multivariate gaussians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BBCD-CC84-6F49-9B71-B73672A9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ED6F-5F39-0743-A5EA-D9EFDF34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E97A7-7926-544B-9853-701E25A3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A3AEB-FF9C-DF4F-9DCF-B11FEF9A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E68B5-2034-3F4F-9142-3A50E51580FD}"/>
              </a:ext>
            </a:extLst>
          </p:cNvPr>
          <p:cNvSpPr txBox="1"/>
          <p:nvPr/>
        </p:nvSpPr>
        <p:spPr>
          <a:xfrm>
            <a:off x="1524000" y="2601561"/>
            <a:ext cx="273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 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A110C-854C-B44B-8B84-2D7F3C9995F8}"/>
              </a:ext>
            </a:extLst>
          </p:cNvPr>
          <p:cNvSpPr txBox="1"/>
          <p:nvPr/>
        </p:nvSpPr>
        <p:spPr>
          <a:xfrm>
            <a:off x="1524000" y="5987018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1CC1F1-7EAC-504F-8288-A1E09DBACF7D}"/>
                  </a:ext>
                </a:extLst>
              </p:cNvPr>
              <p:cNvSpPr txBox="1"/>
              <p:nvPr/>
            </p:nvSpPr>
            <p:spPr>
              <a:xfrm>
                <a:off x="2460171" y="3131539"/>
                <a:ext cx="745499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E-step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compute the expectation of which distribution it is from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1CC1F1-7EAC-504F-8288-A1E09DBAC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171" y="3131539"/>
                <a:ext cx="7454990" cy="380810"/>
              </a:xfrm>
              <a:prstGeom prst="rect">
                <a:avLst/>
              </a:prstGeom>
              <a:blipFill>
                <a:blip r:embed="rId3"/>
                <a:stretch>
                  <a:fillRect l="-680" t="-3226" r="-17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65B769-4A99-404C-9A97-0FCDE6149E98}"/>
                  </a:ext>
                </a:extLst>
              </p:cNvPr>
              <p:cNvSpPr txBox="1"/>
              <p:nvPr/>
            </p:nvSpPr>
            <p:spPr>
              <a:xfrm>
                <a:off x="1001486" y="1244888"/>
                <a:ext cx="9502794" cy="680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Assume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are drawn from </a:t>
                </a:r>
                <a:r>
                  <a:rPr lang="en-US" i="1" dirty="0"/>
                  <a:t>k</a:t>
                </a:r>
                <a:r>
                  <a:rPr lang="en-US" dirty="0"/>
                  <a:t> </a:t>
                </a:r>
                <a:r>
                  <a:rPr lang="en-US" i="1" dirty="0"/>
                  <a:t>n</a:t>
                </a:r>
                <a:r>
                  <a:rPr lang="en-US" dirty="0"/>
                  <a:t>-D Gaussian distributions 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distribution has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65B769-4A99-404C-9A97-0FCDE614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6" y="1244888"/>
                <a:ext cx="9502794" cy="680443"/>
              </a:xfrm>
              <a:prstGeom prst="rect">
                <a:avLst/>
              </a:prstGeom>
              <a:blipFill>
                <a:blip r:embed="rId4"/>
                <a:stretch>
                  <a:fillRect l="-534" t="-181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9736BE-E341-2448-BEA3-9067D9CC10CD}"/>
                  </a:ext>
                </a:extLst>
              </p:cNvPr>
              <p:cNvSpPr txBox="1"/>
              <p:nvPr/>
            </p:nvSpPr>
            <p:spPr>
              <a:xfrm>
                <a:off x="3288329" y="3607546"/>
                <a:ext cx="4361579" cy="689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9736BE-E341-2448-BEA3-9067D9CC1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329" y="3607546"/>
                <a:ext cx="4361579" cy="689997"/>
              </a:xfrm>
              <a:prstGeom prst="rect">
                <a:avLst/>
              </a:prstGeom>
              <a:blipFill>
                <a:blip r:embed="rId5"/>
                <a:stretch>
                  <a:fillRect t="-12727" r="-291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7EEF74-996B-C34D-840F-45BDEE22C3E8}"/>
                  </a:ext>
                </a:extLst>
              </p:cNvPr>
              <p:cNvSpPr txBox="1"/>
              <p:nvPr/>
            </p:nvSpPr>
            <p:spPr>
              <a:xfrm>
                <a:off x="1524000" y="2150679"/>
                <a:ext cx="722768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Randomly initialize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7EEF74-996B-C34D-840F-45BDEE22C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50679"/>
                <a:ext cx="7227684" cy="391646"/>
              </a:xfrm>
              <a:prstGeom prst="rect">
                <a:avLst/>
              </a:prstGeom>
              <a:blipFill>
                <a:blip r:embed="rId6"/>
                <a:stretch>
                  <a:fillRect l="-703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22E636-EFF2-DE40-8BD4-917D5C00D52C}"/>
                  </a:ext>
                </a:extLst>
              </p:cNvPr>
              <p:cNvSpPr txBox="1"/>
              <p:nvPr/>
            </p:nvSpPr>
            <p:spPr>
              <a:xfrm>
                <a:off x="2460171" y="4392133"/>
                <a:ext cx="7874656" cy="472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M-step</a:t>
                </a:r>
                <a:r>
                  <a:rPr lang="en-US" dirty="0"/>
                  <a:t>: Update the parameters (as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correct) by maximizing the likelihood: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22E636-EFF2-DE40-8BD4-917D5C00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171" y="4392133"/>
                <a:ext cx="7874656" cy="472694"/>
              </a:xfrm>
              <a:prstGeom prst="rect">
                <a:avLst/>
              </a:prstGeom>
              <a:blipFill>
                <a:blip r:embed="rId7"/>
                <a:stretch>
                  <a:fillRect l="-64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F6D652-B7DE-B34A-86DE-D2AF42BC869A}"/>
                  </a:ext>
                </a:extLst>
              </p:cNvPr>
              <p:cNvSpPr/>
              <p:nvPr/>
            </p:nvSpPr>
            <p:spPr>
              <a:xfrm>
                <a:off x="2284791" y="4959417"/>
                <a:ext cx="1834669" cy="810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F6D652-B7DE-B34A-86DE-D2AF42BC8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91" y="4959417"/>
                <a:ext cx="1834669" cy="810607"/>
              </a:xfrm>
              <a:prstGeom prst="rect">
                <a:avLst/>
              </a:prstGeom>
              <a:blipFill>
                <a:blip r:embed="rId8"/>
                <a:stretch>
                  <a:fillRect t="-42188" b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80193B-0BAC-E642-9642-3EF72FBF4130}"/>
                  </a:ext>
                </a:extLst>
              </p:cNvPr>
              <p:cNvSpPr/>
              <p:nvPr/>
            </p:nvSpPr>
            <p:spPr>
              <a:xfrm>
                <a:off x="4166710" y="4958905"/>
                <a:ext cx="3483198" cy="831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80193B-0BAC-E642-9642-3EF72FBF4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710" y="4958905"/>
                <a:ext cx="3483198" cy="831190"/>
              </a:xfrm>
              <a:prstGeom prst="rect">
                <a:avLst/>
              </a:prstGeom>
              <a:blipFill>
                <a:blip r:embed="rId9"/>
                <a:stretch>
                  <a:fillRect t="-35821" b="-65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AFC48F-597E-A641-B1CA-0F6CA773D72C}"/>
                  </a:ext>
                </a:extLst>
              </p:cNvPr>
              <p:cNvSpPr/>
              <p:nvPr/>
            </p:nvSpPr>
            <p:spPr>
              <a:xfrm>
                <a:off x="7541781" y="4951032"/>
                <a:ext cx="1542730" cy="663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AFC48F-597E-A641-B1CA-0F6CA773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781" y="4951032"/>
                <a:ext cx="1542730" cy="663836"/>
              </a:xfrm>
              <a:prstGeom prst="rect">
                <a:avLst/>
              </a:prstGeom>
              <a:blipFill>
                <a:blip r:embed="rId10"/>
                <a:stretch>
                  <a:fillRect t="-49057" b="-5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322EB7-9F96-5341-9B6E-6AFE1ECF9B68}"/>
                  </a:ext>
                </a:extLst>
              </p:cNvPr>
              <p:cNvSpPr txBox="1"/>
              <p:nvPr/>
            </p:nvSpPr>
            <p:spPr>
              <a:xfrm>
                <a:off x="9352858" y="5180054"/>
                <a:ext cx="1777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322EB7-9F96-5341-9B6E-6AFE1ECF9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858" y="5180054"/>
                <a:ext cx="1777603" cy="369332"/>
              </a:xfrm>
              <a:prstGeom prst="rect">
                <a:avLst/>
              </a:prstGeom>
              <a:blipFill>
                <a:blip r:embed="rId11"/>
                <a:stretch>
                  <a:fillRect l="-2128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144B2C-76E1-D54E-8D8E-BD628B173834}"/>
                  </a:ext>
                </a:extLst>
              </p:cNvPr>
              <p:cNvSpPr txBox="1"/>
              <p:nvPr/>
            </p:nvSpPr>
            <p:spPr>
              <a:xfrm>
                <a:off x="7946572" y="3767878"/>
                <a:ext cx="1777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144B2C-76E1-D54E-8D8E-BD628B173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72" y="3767878"/>
                <a:ext cx="1777603" cy="369332"/>
              </a:xfrm>
              <a:prstGeom prst="rect">
                <a:avLst/>
              </a:prstGeom>
              <a:blipFill>
                <a:blip r:embed="rId12"/>
                <a:stretch>
                  <a:fillRect l="-283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47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2A77-F89E-454C-91BF-7E7BDBE1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66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Demo of learning a mixture of 2-D Gaussians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46B99-5BA5-D844-BB55-8A5CA6B8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613B1-9917-5945-A6B4-8DC8050C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AD481-2AB8-F543-A3F3-5A5A3863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7C25F-4216-5A4A-B8C9-2E07A94F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8A46D9A-E689-784F-8ED6-0FD8F8F77837}"/>
              </a:ext>
            </a:extLst>
          </p:cNvPr>
          <p:cNvGrpSpPr/>
          <p:nvPr/>
        </p:nvGrpSpPr>
        <p:grpSpPr>
          <a:xfrm>
            <a:off x="2051959" y="2760936"/>
            <a:ext cx="1028974" cy="1985514"/>
            <a:chOff x="2627708" y="3187439"/>
            <a:chExt cx="1028974" cy="1985514"/>
          </a:xfrm>
        </p:grpSpPr>
        <p:sp>
          <p:nvSpPr>
            <p:cNvPr id="8" name="Multiply 7">
              <a:extLst>
                <a:ext uri="{FF2B5EF4-FFF2-40B4-BE49-F238E27FC236}">
                  <a16:creationId xmlns:a16="http://schemas.microsoft.com/office/drawing/2014/main" id="{A5E6A562-AC0E-0A49-A75F-6C3097190FCF}"/>
                </a:ext>
              </a:extLst>
            </p:cNvPr>
            <p:cNvSpPr/>
            <p:nvPr/>
          </p:nvSpPr>
          <p:spPr>
            <a:xfrm>
              <a:off x="2923178" y="31874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>
              <a:extLst>
                <a:ext uri="{FF2B5EF4-FFF2-40B4-BE49-F238E27FC236}">
                  <a16:creationId xmlns:a16="http://schemas.microsoft.com/office/drawing/2014/main" id="{121BE17B-3F84-BE47-8E57-E28C1B15CDA9}"/>
                </a:ext>
              </a:extLst>
            </p:cNvPr>
            <p:cNvSpPr/>
            <p:nvPr/>
          </p:nvSpPr>
          <p:spPr>
            <a:xfrm>
              <a:off x="3075578" y="33398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7E1B359B-7B57-784B-A694-47C23EF22FA0}"/>
                </a:ext>
              </a:extLst>
            </p:cNvPr>
            <p:cNvSpPr/>
            <p:nvPr/>
          </p:nvSpPr>
          <p:spPr>
            <a:xfrm>
              <a:off x="2817946" y="34922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9FBB09CD-A131-294C-8898-8810D1B96019}"/>
                </a:ext>
              </a:extLst>
            </p:cNvPr>
            <p:cNvSpPr/>
            <p:nvPr/>
          </p:nvSpPr>
          <p:spPr>
            <a:xfrm>
              <a:off x="3174249" y="381945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A9A9E869-9026-3C48-B269-418202BA485F}"/>
                </a:ext>
              </a:extLst>
            </p:cNvPr>
            <p:cNvSpPr/>
            <p:nvPr/>
          </p:nvSpPr>
          <p:spPr>
            <a:xfrm>
              <a:off x="2837654" y="391904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0CF8B845-186D-8448-9787-C3B0F589E9F7}"/>
                </a:ext>
              </a:extLst>
            </p:cNvPr>
            <p:cNvSpPr/>
            <p:nvPr/>
          </p:nvSpPr>
          <p:spPr>
            <a:xfrm>
              <a:off x="2627708" y="374423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27008793-2C29-0343-8701-6F54BA0FE421}"/>
                </a:ext>
              </a:extLst>
            </p:cNvPr>
            <p:cNvSpPr/>
            <p:nvPr/>
          </p:nvSpPr>
          <p:spPr>
            <a:xfrm>
              <a:off x="2950756" y="41725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CD5D8BD0-2879-C643-A041-B83D075BEB6D}"/>
                </a:ext>
              </a:extLst>
            </p:cNvPr>
            <p:cNvSpPr/>
            <p:nvPr/>
          </p:nvSpPr>
          <p:spPr>
            <a:xfrm>
              <a:off x="2662842" y="422060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A1899CB0-70C0-4D42-8461-D556E8E90849}"/>
                </a:ext>
              </a:extLst>
            </p:cNvPr>
            <p:cNvSpPr/>
            <p:nvPr/>
          </p:nvSpPr>
          <p:spPr>
            <a:xfrm>
              <a:off x="3307059" y="417020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77800DA2-884B-B849-ACEB-E29D13C9D532}"/>
                </a:ext>
              </a:extLst>
            </p:cNvPr>
            <p:cNvSpPr/>
            <p:nvPr/>
          </p:nvSpPr>
          <p:spPr>
            <a:xfrm>
              <a:off x="2817945" y="452410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9DB20C24-C8F0-6B4D-99E6-1B8EE68A2AB3}"/>
                </a:ext>
              </a:extLst>
            </p:cNvPr>
            <p:cNvSpPr/>
            <p:nvPr/>
          </p:nvSpPr>
          <p:spPr>
            <a:xfrm>
              <a:off x="3134318" y="452410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DB4019FC-5E2E-1144-881B-6088E45937EE}"/>
                </a:ext>
              </a:extLst>
            </p:cNvPr>
            <p:cNvSpPr/>
            <p:nvPr/>
          </p:nvSpPr>
          <p:spPr>
            <a:xfrm>
              <a:off x="2999437" y="482333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310895-7DF5-E440-9206-9D056CCA8988}"/>
              </a:ext>
            </a:extLst>
          </p:cNvPr>
          <p:cNvGrpSpPr/>
          <p:nvPr/>
        </p:nvGrpSpPr>
        <p:grpSpPr>
          <a:xfrm rot="5400000">
            <a:off x="4689941" y="1212837"/>
            <a:ext cx="896758" cy="2199441"/>
            <a:chOff x="5004019" y="1741543"/>
            <a:chExt cx="896758" cy="2199441"/>
          </a:xfrm>
        </p:grpSpPr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227878D4-A3DF-3F46-A498-7FD589C62676}"/>
                </a:ext>
              </a:extLst>
            </p:cNvPr>
            <p:cNvSpPr/>
            <p:nvPr/>
          </p:nvSpPr>
          <p:spPr>
            <a:xfrm>
              <a:off x="5356118" y="174154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AC6FAE96-A85E-884E-9A32-225EADE9EAFD}"/>
                </a:ext>
              </a:extLst>
            </p:cNvPr>
            <p:cNvSpPr/>
            <p:nvPr/>
          </p:nvSpPr>
          <p:spPr>
            <a:xfrm>
              <a:off x="5451889" y="215984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04EA494F-7FD9-D648-9B19-1B647D073B13}"/>
                </a:ext>
              </a:extLst>
            </p:cNvPr>
            <p:cNvSpPr/>
            <p:nvPr/>
          </p:nvSpPr>
          <p:spPr>
            <a:xfrm>
              <a:off x="5194257" y="231224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C50042F0-542F-4145-ADC9-F9EA8C517F46}"/>
                </a:ext>
              </a:extLst>
            </p:cNvPr>
            <p:cNvSpPr/>
            <p:nvPr/>
          </p:nvSpPr>
          <p:spPr>
            <a:xfrm>
              <a:off x="5551154" y="273905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5BA6EA1C-DD9F-0744-AEA3-03C45F71197A}"/>
                </a:ext>
              </a:extLst>
            </p:cNvPr>
            <p:cNvSpPr/>
            <p:nvPr/>
          </p:nvSpPr>
          <p:spPr>
            <a:xfrm>
              <a:off x="5415863" y="25012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83E851C5-43E1-E94E-812E-2491B6666589}"/>
                </a:ext>
              </a:extLst>
            </p:cNvPr>
            <p:cNvSpPr/>
            <p:nvPr/>
          </p:nvSpPr>
          <p:spPr>
            <a:xfrm>
              <a:off x="5004019" y="256424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8F1EBAEB-A692-7D49-A108-763D43634D30}"/>
                </a:ext>
              </a:extLst>
            </p:cNvPr>
            <p:cNvSpPr/>
            <p:nvPr/>
          </p:nvSpPr>
          <p:spPr>
            <a:xfrm>
              <a:off x="5349255" y="287793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>
              <a:extLst>
                <a:ext uri="{FF2B5EF4-FFF2-40B4-BE49-F238E27FC236}">
                  <a16:creationId xmlns:a16="http://schemas.microsoft.com/office/drawing/2014/main" id="{92C0591F-2A17-A64E-B0D0-1BC6BFB29050}"/>
                </a:ext>
              </a:extLst>
            </p:cNvPr>
            <p:cNvSpPr/>
            <p:nvPr/>
          </p:nvSpPr>
          <p:spPr>
            <a:xfrm>
              <a:off x="5039153" y="304061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9089AAA8-54ED-8C46-973A-1677957CF4D0}"/>
                </a:ext>
              </a:extLst>
            </p:cNvPr>
            <p:cNvSpPr/>
            <p:nvPr/>
          </p:nvSpPr>
          <p:spPr>
            <a:xfrm>
              <a:off x="5066238" y="205653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44F9D575-484B-934F-8445-1078DF9F953F}"/>
                </a:ext>
              </a:extLst>
            </p:cNvPr>
            <p:cNvSpPr/>
            <p:nvPr/>
          </p:nvSpPr>
          <p:spPr>
            <a:xfrm>
              <a:off x="5115822" y="332205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B11B5998-B29C-6A40-99EA-54E549A23E29}"/>
                </a:ext>
              </a:extLst>
            </p:cNvPr>
            <p:cNvSpPr/>
            <p:nvPr/>
          </p:nvSpPr>
          <p:spPr>
            <a:xfrm>
              <a:off x="5466064" y="321653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C76A9D71-6E9C-F146-984C-FBAA4467596B}"/>
                </a:ext>
              </a:extLst>
            </p:cNvPr>
            <p:cNvSpPr/>
            <p:nvPr/>
          </p:nvSpPr>
          <p:spPr>
            <a:xfrm>
              <a:off x="5334994" y="359136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50E7F13-510E-244A-9118-37E6A7816CD5}"/>
              </a:ext>
            </a:extLst>
          </p:cNvPr>
          <p:cNvSpPr/>
          <p:nvPr/>
        </p:nvSpPr>
        <p:spPr>
          <a:xfrm>
            <a:off x="4904941" y="3018563"/>
            <a:ext cx="914896" cy="198551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8AFF858-B0AD-CF46-A1DC-8705706089E4}"/>
              </a:ext>
            </a:extLst>
          </p:cNvPr>
          <p:cNvSpPr/>
          <p:nvPr/>
        </p:nvSpPr>
        <p:spPr>
          <a:xfrm rot="5400000">
            <a:off x="5337224" y="2292365"/>
            <a:ext cx="914896" cy="19855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870EC3-4EDC-8743-93BB-9C3F25EAB041}"/>
              </a:ext>
            </a:extLst>
          </p:cNvPr>
          <p:cNvSpPr txBox="1"/>
          <p:nvPr/>
        </p:nvSpPr>
        <p:spPr>
          <a:xfrm>
            <a:off x="8363279" y="1396548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6EE47E-9FA4-9E43-917C-F7CF04413F93}"/>
                  </a:ext>
                </a:extLst>
              </p:cNvPr>
              <p:cNvSpPr txBox="1"/>
              <p:nvPr/>
            </p:nvSpPr>
            <p:spPr>
              <a:xfrm>
                <a:off x="6457987" y="2517306"/>
                <a:ext cx="9584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6EE47E-9FA4-9E43-917C-F7CF0441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87" y="2517306"/>
                <a:ext cx="958403" cy="276999"/>
              </a:xfrm>
              <a:prstGeom prst="rect">
                <a:avLst/>
              </a:prstGeom>
              <a:blipFill>
                <a:blip r:embed="rId3"/>
                <a:stretch>
                  <a:fillRect l="-7895" r="-131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B2462E-442D-D346-B825-996E3DB60F63}"/>
                  </a:ext>
                </a:extLst>
              </p:cNvPr>
              <p:cNvSpPr txBox="1"/>
              <p:nvPr/>
            </p:nvSpPr>
            <p:spPr>
              <a:xfrm>
                <a:off x="3964769" y="1330824"/>
                <a:ext cx="2677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These data have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0B2462E-442D-D346-B825-996E3DB6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69" y="1330824"/>
                <a:ext cx="2677528" cy="369332"/>
              </a:xfrm>
              <a:prstGeom prst="rect">
                <a:avLst/>
              </a:prstGeom>
              <a:blipFill>
                <a:blip r:embed="rId4"/>
                <a:stretch>
                  <a:fillRect l="-189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13C91C-A452-BF49-859D-B2F86E29C346}"/>
                  </a:ext>
                </a:extLst>
              </p:cNvPr>
              <p:cNvSpPr txBox="1"/>
              <p:nvPr/>
            </p:nvSpPr>
            <p:spPr>
              <a:xfrm>
                <a:off x="1303175" y="5310882"/>
                <a:ext cx="2742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These data have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13C91C-A452-BF49-859D-B2F86E29C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75" y="5310882"/>
                <a:ext cx="2742930" cy="369332"/>
              </a:xfrm>
              <a:prstGeom prst="rect">
                <a:avLst/>
              </a:prstGeom>
              <a:blipFill>
                <a:blip r:embed="rId5"/>
                <a:stretch>
                  <a:fillRect l="-184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273B7F-0167-BB43-AD92-0C955CC4F7F8}"/>
                  </a:ext>
                </a:extLst>
              </p:cNvPr>
              <p:cNvSpPr txBox="1"/>
              <p:nvPr/>
            </p:nvSpPr>
            <p:spPr>
              <a:xfrm>
                <a:off x="8428995" y="1970562"/>
                <a:ext cx="2338654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compute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273B7F-0167-BB43-AD92-0C955CC4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995" y="1970562"/>
                <a:ext cx="2338654" cy="380810"/>
              </a:xfrm>
              <a:prstGeom prst="rect">
                <a:avLst/>
              </a:prstGeom>
              <a:blipFill>
                <a:blip r:embed="rId6"/>
                <a:stretch>
                  <a:fillRect l="-2162" r="-1081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7F42-D2C2-AF42-8D0B-998C39C37E6C}"/>
                  </a:ext>
                </a:extLst>
              </p:cNvPr>
              <p:cNvSpPr txBox="1"/>
              <p:nvPr/>
            </p:nvSpPr>
            <p:spPr>
              <a:xfrm>
                <a:off x="5240532" y="5174507"/>
                <a:ext cx="942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7F42-D2C2-AF42-8D0B-998C39C37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532" y="5174507"/>
                <a:ext cx="942437" cy="276999"/>
              </a:xfrm>
              <a:prstGeom prst="rect">
                <a:avLst/>
              </a:prstGeom>
              <a:blipFill>
                <a:blip r:embed="rId7"/>
                <a:stretch>
                  <a:fillRect l="-8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63EFB7-7BA7-7243-89B5-E48597CB23E0}"/>
                  </a:ext>
                </a:extLst>
              </p:cNvPr>
              <p:cNvSpPr/>
              <p:nvPr/>
            </p:nvSpPr>
            <p:spPr>
              <a:xfrm>
                <a:off x="8054641" y="2427640"/>
                <a:ext cx="3963842" cy="691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box>
                        <m:box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63EFB7-7BA7-7243-89B5-E48597CB2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641" y="2427640"/>
                <a:ext cx="3963842" cy="6916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DB53D-46CF-D94D-8BC7-3A7E2FB689A2}"/>
                  </a:ext>
                </a:extLst>
              </p:cNvPr>
              <p:cNvSpPr/>
              <p:nvPr/>
            </p:nvSpPr>
            <p:spPr>
              <a:xfrm>
                <a:off x="8054641" y="3256216"/>
                <a:ext cx="3963842" cy="691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box>
                        <m:box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DB53D-46CF-D94D-8BC7-3A7E2FB68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641" y="3256216"/>
                <a:ext cx="3963842" cy="691600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991F599-D558-E742-A2CA-F2B213094B2B}"/>
              </a:ext>
            </a:extLst>
          </p:cNvPr>
          <p:cNvSpPr txBox="1"/>
          <p:nvPr/>
        </p:nvSpPr>
        <p:spPr>
          <a:xfrm>
            <a:off x="8153400" y="4353415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A48A029-9AA7-AE43-921D-C4F120398EB8}"/>
                  </a:ext>
                </a:extLst>
              </p:cNvPr>
              <p:cNvSpPr/>
              <p:nvPr/>
            </p:nvSpPr>
            <p:spPr>
              <a:xfrm>
                <a:off x="8093041" y="4766846"/>
                <a:ext cx="1840824" cy="75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A48A029-9AA7-AE43-921D-C4F120398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41" y="4766846"/>
                <a:ext cx="1840824" cy="759310"/>
              </a:xfrm>
              <a:prstGeom prst="rect">
                <a:avLst/>
              </a:prstGeom>
              <a:blipFill>
                <a:blip r:embed="rId10"/>
                <a:stretch>
                  <a:fillRect t="-42623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B411B2-4179-0448-B811-DA821F4BF0F1}"/>
                  </a:ext>
                </a:extLst>
              </p:cNvPr>
              <p:cNvSpPr/>
              <p:nvPr/>
            </p:nvSpPr>
            <p:spPr>
              <a:xfrm>
                <a:off x="10036562" y="4751214"/>
                <a:ext cx="1845570" cy="75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B411B2-4179-0448-B811-DA821F4BF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562" y="4751214"/>
                <a:ext cx="1845570" cy="759310"/>
              </a:xfrm>
              <a:prstGeom prst="rect">
                <a:avLst/>
              </a:prstGeom>
              <a:blipFill>
                <a:blip r:embed="rId11"/>
                <a:stretch>
                  <a:fillRect t="-42623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Arrow 49">
            <a:extLst>
              <a:ext uri="{FF2B5EF4-FFF2-40B4-BE49-F238E27FC236}">
                <a16:creationId xmlns:a16="http://schemas.microsoft.com/office/drawing/2014/main" id="{6E83568C-AE7F-074A-9647-932DF49E6341}"/>
              </a:ext>
            </a:extLst>
          </p:cNvPr>
          <p:cNvSpPr/>
          <p:nvPr/>
        </p:nvSpPr>
        <p:spPr>
          <a:xfrm rot="10800000">
            <a:off x="4395313" y="4162200"/>
            <a:ext cx="713426" cy="35389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3F75F81-3EEC-F840-B1B7-88A16ABA3733}"/>
              </a:ext>
            </a:extLst>
          </p:cNvPr>
          <p:cNvSpPr/>
          <p:nvPr/>
        </p:nvSpPr>
        <p:spPr>
          <a:xfrm rot="16200000">
            <a:off x="5769971" y="3095313"/>
            <a:ext cx="713426" cy="35389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52A8E6D8-45E6-C04F-A627-4870500C7CA6}"/>
              </a:ext>
            </a:extLst>
          </p:cNvPr>
          <p:cNvSpPr/>
          <p:nvPr/>
        </p:nvSpPr>
        <p:spPr>
          <a:xfrm>
            <a:off x="2934865" y="2464586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A92333A2-E8B7-AD42-9E13-5C07FDD3924E}"/>
              </a:ext>
            </a:extLst>
          </p:cNvPr>
          <p:cNvSpPr/>
          <p:nvPr/>
        </p:nvSpPr>
        <p:spPr>
          <a:xfrm>
            <a:off x="3493406" y="2209415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E78209C0-481A-2642-989F-C1ED32FC01C9}"/>
              </a:ext>
            </a:extLst>
          </p:cNvPr>
          <p:cNvSpPr/>
          <p:nvPr/>
        </p:nvSpPr>
        <p:spPr>
          <a:xfrm>
            <a:off x="2200195" y="4912782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2DF741F8-67D4-7347-B4E6-949B5CD59B00}"/>
              </a:ext>
            </a:extLst>
          </p:cNvPr>
          <p:cNvSpPr/>
          <p:nvPr/>
        </p:nvSpPr>
        <p:spPr>
          <a:xfrm>
            <a:off x="6180750" y="2007138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4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5D09E-A6E4-244F-93D9-1F06C8DC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782FB-9163-D04F-AAEE-435E857F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F2238-360E-EC46-A19C-20947CC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2F2784-FD0B-E147-95DD-C402507A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66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Demo of learning a mixture of 2-D Gaussians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D6B7-26EE-4247-8A1B-40B4059E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1D3AB44-AF23-BF4A-8A07-C487C0124933}"/>
              </a:ext>
            </a:extLst>
          </p:cNvPr>
          <p:cNvGrpSpPr/>
          <p:nvPr/>
        </p:nvGrpSpPr>
        <p:grpSpPr>
          <a:xfrm>
            <a:off x="2051959" y="2760936"/>
            <a:ext cx="1028974" cy="1985514"/>
            <a:chOff x="2627708" y="3187439"/>
            <a:chExt cx="1028974" cy="1985514"/>
          </a:xfrm>
        </p:grpSpPr>
        <p:sp>
          <p:nvSpPr>
            <p:cNvPr id="10" name="Multiply 9">
              <a:extLst>
                <a:ext uri="{FF2B5EF4-FFF2-40B4-BE49-F238E27FC236}">
                  <a16:creationId xmlns:a16="http://schemas.microsoft.com/office/drawing/2014/main" id="{A8CBF57A-6DD3-714B-836B-6EECA072E3AE}"/>
                </a:ext>
              </a:extLst>
            </p:cNvPr>
            <p:cNvSpPr/>
            <p:nvPr/>
          </p:nvSpPr>
          <p:spPr>
            <a:xfrm>
              <a:off x="2923178" y="31874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>
              <a:extLst>
                <a:ext uri="{FF2B5EF4-FFF2-40B4-BE49-F238E27FC236}">
                  <a16:creationId xmlns:a16="http://schemas.microsoft.com/office/drawing/2014/main" id="{98D63EF1-27C0-C540-9CA5-C47DA3F80BE4}"/>
                </a:ext>
              </a:extLst>
            </p:cNvPr>
            <p:cNvSpPr/>
            <p:nvPr/>
          </p:nvSpPr>
          <p:spPr>
            <a:xfrm>
              <a:off x="3075578" y="33398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>
              <a:extLst>
                <a:ext uri="{FF2B5EF4-FFF2-40B4-BE49-F238E27FC236}">
                  <a16:creationId xmlns:a16="http://schemas.microsoft.com/office/drawing/2014/main" id="{99DDDDD6-5F4B-6041-9D57-4B27E5B08D3D}"/>
                </a:ext>
              </a:extLst>
            </p:cNvPr>
            <p:cNvSpPr/>
            <p:nvPr/>
          </p:nvSpPr>
          <p:spPr>
            <a:xfrm>
              <a:off x="2817946" y="34922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A8F790C4-F39B-CF40-96D4-9A0D6ACA1307}"/>
                </a:ext>
              </a:extLst>
            </p:cNvPr>
            <p:cNvSpPr/>
            <p:nvPr/>
          </p:nvSpPr>
          <p:spPr>
            <a:xfrm>
              <a:off x="3174249" y="381945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711ECCF3-A28C-DB4A-A224-F33C0DF4F7D4}"/>
                </a:ext>
              </a:extLst>
            </p:cNvPr>
            <p:cNvSpPr/>
            <p:nvPr/>
          </p:nvSpPr>
          <p:spPr>
            <a:xfrm>
              <a:off x="2837654" y="391904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8EB08DE9-2F70-D341-B1E8-1CA7141E244C}"/>
                </a:ext>
              </a:extLst>
            </p:cNvPr>
            <p:cNvSpPr/>
            <p:nvPr/>
          </p:nvSpPr>
          <p:spPr>
            <a:xfrm>
              <a:off x="2627708" y="374423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E02DE56F-C31C-3F48-BA9C-5191927C14AB}"/>
                </a:ext>
              </a:extLst>
            </p:cNvPr>
            <p:cNvSpPr/>
            <p:nvPr/>
          </p:nvSpPr>
          <p:spPr>
            <a:xfrm>
              <a:off x="2950756" y="41725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FAB03848-3FCB-EC41-A0EF-B93E25E2AA9C}"/>
                </a:ext>
              </a:extLst>
            </p:cNvPr>
            <p:cNvSpPr/>
            <p:nvPr/>
          </p:nvSpPr>
          <p:spPr>
            <a:xfrm>
              <a:off x="2662842" y="422060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20A3079E-53E8-DF48-B955-2288A6C3CF89}"/>
                </a:ext>
              </a:extLst>
            </p:cNvPr>
            <p:cNvSpPr/>
            <p:nvPr/>
          </p:nvSpPr>
          <p:spPr>
            <a:xfrm>
              <a:off x="3307059" y="417020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0453A3FE-B0C0-DF4A-B32E-2E2A65BB4478}"/>
                </a:ext>
              </a:extLst>
            </p:cNvPr>
            <p:cNvSpPr/>
            <p:nvPr/>
          </p:nvSpPr>
          <p:spPr>
            <a:xfrm>
              <a:off x="2817945" y="452410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2D0E8935-441A-AA4D-85B8-08E14D0C4CBE}"/>
                </a:ext>
              </a:extLst>
            </p:cNvPr>
            <p:cNvSpPr/>
            <p:nvPr/>
          </p:nvSpPr>
          <p:spPr>
            <a:xfrm>
              <a:off x="3134318" y="452410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0F376C0C-DABA-CA4D-A5D6-5974356A07BF}"/>
                </a:ext>
              </a:extLst>
            </p:cNvPr>
            <p:cNvSpPr/>
            <p:nvPr/>
          </p:nvSpPr>
          <p:spPr>
            <a:xfrm>
              <a:off x="2999437" y="482333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41786C-A7CD-AB4F-BA34-DF8AEB0D8004}"/>
              </a:ext>
            </a:extLst>
          </p:cNvPr>
          <p:cNvGrpSpPr/>
          <p:nvPr/>
        </p:nvGrpSpPr>
        <p:grpSpPr>
          <a:xfrm rot="5400000">
            <a:off x="4689941" y="1212837"/>
            <a:ext cx="896758" cy="2199441"/>
            <a:chOff x="5004019" y="1741543"/>
            <a:chExt cx="896758" cy="2199441"/>
          </a:xfrm>
        </p:grpSpPr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23EF3A2B-301D-E249-AB0C-2B9CE94BC9E2}"/>
                </a:ext>
              </a:extLst>
            </p:cNvPr>
            <p:cNvSpPr/>
            <p:nvPr/>
          </p:nvSpPr>
          <p:spPr>
            <a:xfrm>
              <a:off x="5356118" y="174154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7A786B21-5F6E-AA4C-BC8E-BA57221672C3}"/>
                </a:ext>
              </a:extLst>
            </p:cNvPr>
            <p:cNvSpPr/>
            <p:nvPr/>
          </p:nvSpPr>
          <p:spPr>
            <a:xfrm>
              <a:off x="5451889" y="215984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44C50295-7935-FE49-A8A7-8AEB92DCB44F}"/>
                </a:ext>
              </a:extLst>
            </p:cNvPr>
            <p:cNvSpPr/>
            <p:nvPr/>
          </p:nvSpPr>
          <p:spPr>
            <a:xfrm>
              <a:off x="5194257" y="2312247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69742ED-43CF-4845-B3C5-C739346AD056}"/>
                </a:ext>
              </a:extLst>
            </p:cNvPr>
            <p:cNvSpPr/>
            <p:nvPr/>
          </p:nvSpPr>
          <p:spPr>
            <a:xfrm>
              <a:off x="5551154" y="273905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Multiply 26">
              <a:extLst>
                <a:ext uri="{FF2B5EF4-FFF2-40B4-BE49-F238E27FC236}">
                  <a16:creationId xmlns:a16="http://schemas.microsoft.com/office/drawing/2014/main" id="{1000AF92-68DE-3445-934B-CA452EDA064C}"/>
                </a:ext>
              </a:extLst>
            </p:cNvPr>
            <p:cNvSpPr/>
            <p:nvPr/>
          </p:nvSpPr>
          <p:spPr>
            <a:xfrm>
              <a:off x="5415863" y="250123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7FA31663-0ED5-3F47-B989-CB5D7BD55596}"/>
                </a:ext>
              </a:extLst>
            </p:cNvPr>
            <p:cNvSpPr/>
            <p:nvPr/>
          </p:nvSpPr>
          <p:spPr>
            <a:xfrm>
              <a:off x="5004019" y="256424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7B03973A-2ECD-E147-BC2A-E0EBE6FF8A5F}"/>
                </a:ext>
              </a:extLst>
            </p:cNvPr>
            <p:cNvSpPr/>
            <p:nvPr/>
          </p:nvSpPr>
          <p:spPr>
            <a:xfrm>
              <a:off x="5349255" y="287793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5E8992EB-4BA0-B541-9CD3-F37A0B1C2E27}"/>
                </a:ext>
              </a:extLst>
            </p:cNvPr>
            <p:cNvSpPr/>
            <p:nvPr/>
          </p:nvSpPr>
          <p:spPr>
            <a:xfrm>
              <a:off x="5039153" y="304061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>
              <a:extLst>
                <a:ext uri="{FF2B5EF4-FFF2-40B4-BE49-F238E27FC236}">
                  <a16:creationId xmlns:a16="http://schemas.microsoft.com/office/drawing/2014/main" id="{7698F7DE-1D59-6F4A-86F3-110E26DB96C4}"/>
                </a:ext>
              </a:extLst>
            </p:cNvPr>
            <p:cNvSpPr/>
            <p:nvPr/>
          </p:nvSpPr>
          <p:spPr>
            <a:xfrm>
              <a:off x="5066238" y="205653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6E39EE1F-52C7-2E42-9247-C717AEE5F539}"/>
                </a:ext>
              </a:extLst>
            </p:cNvPr>
            <p:cNvSpPr/>
            <p:nvPr/>
          </p:nvSpPr>
          <p:spPr>
            <a:xfrm>
              <a:off x="5115822" y="332205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>
              <a:extLst>
                <a:ext uri="{FF2B5EF4-FFF2-40B4-BE49-F238E27FC236}">
                  <a16:creationId xmlns:a16="http://schemas.microsoft.com/office/drawing/2014/main" id="{7353F59B-7F91-2E47-A022-F65314A6F66A}"/>
                </a:ext>
              </a:extLst>
            </p:cNvPr>
            <p:cNvSpPr/>
            <p:nvPr/>
          </p:nvSpPr>
          <p:spPr>
            <a:xfrm>
              <a:off x="5466064" y="321653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>
              <a:extLst>
                <a:ext uri="{FF2B5EF4-FFF2-40B4-BE49-F238E27FC236}">
                  <a16:creationId xmlns:a16="http://schemas.microsoft.com/office/drawing/2014/main" id="{35E2CCF4-B534-D642-9564-83FFC5EC2122}"/>
                </a:ext>
              </a:extLst>
            </p:cNvPr>
            <p:cNvSpPr/>
            <p:nvPr/>
          </p:nvSpPr>
          <p:spPr>
            <a:xfrm>
              <a:off x="5334994" y="359136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929FD019-A813-E144-B8E6-31948CEB1F7F}"/>
              </a:ext>
            </a:extLst>
          </p:cNvPr>
          <p:cNvSpPr/>
          <p:nvPr/>
        </p:nvSpPr>
        <p:spPr>
          <a:xfrm>
            <a:off x="2117789" y="2827674"/>
            <a:ext cx="914896" cy="198551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46FE75-FADC-1F4B-95C4-2281C6B1ADF2}"/>
              </a:ext>
            </a:extLst>
          </p:cNvPr>
          <p:cNvSpPr/>
          <p:nvPr/>
        </p:nvSpPr>
        <p:spPr>
          <a:xfrm rot="5400000">
            <a:off x="4671274" y="1364004"/>
            <a:ext cx="914896" cy="19855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7B290EFF-34B1-294B-ADBE-2E9CC568160B}"/>
              </a:ext>
            </a:extLst>
          </p:cNvPr>
          <p:cNvSpPr/>
          <p:nvPr/>
        </p:nvSpPr>
        <p:spPr>
          <a:xfrm>
            <a:off x="2934865" y="2464586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3F481551-BD06-F646-B6E3-E7E42FE0D56A}"/>
              </a:ext>
            </a:extLst>
          </p:cNvPr>
          <p:cNvSpPr/>
          <p:nvPr/>
        </p:nvSpPr>
        <p:spPr>
          <a:xfrm>
            <a:off x="3493406" y="2209415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0A63847D-3DF4-D540-9E60-32792750DEDA}"/>
              </a:ext>
            </a:extLst>
          </p:cNvPr>
          <p:cNvSpPr/>
          <p:nvPr/>
        </p:nvSpPr>
        <p:spPr>
          <a:xfrm>
            <a:off x="2200195" y="4912782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459DBF75-D02D-3D40-96B7-88A2594827B4}"/>
              </a:ext>
            </a:extLst>
          </p:cNvPr>
          <p:cNvSpPr/>
          <p:nvPr/>
        </p:nvSpPr>
        <p:spPr>
          <a:xfrm>
            <a:off x="6180750" y="2007138"/>
            <a:ext cx="349623" cy="349623"/>
          </a:xfrm>
          <a:prstGeom prst="mathMultiply">
            <a:avLst>
              <a:gd name="adj1" fmla="val 897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4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0559-E5A6-3347-A5D2-2F3A454F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More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CFE-071E-614A-B41F-0FC06C9A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7CBD-4AF8-3E46-9AEA-5358024F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BBCF5-AFC9-4A48-BF3B-999EE9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AFC3D-D123-754E-AA1F-5018CE01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C66EB-42BE-614E-AE7E-89DF56F5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5865"/>
            <a:ext cx="3362462" cy="3137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63330-BA35-9A45-AF30-1C9022F56C9B}"/>
              </a:ext>
            </a:extLst>
          </p:cNvPr>
          <p:cNvSpPr txBox="1"/>
          <p:nvPr/>
        </p:nvSpPr>
        <p:spPr>
          <a:xfrm>
            <a:off x="2178279" y="17423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 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6CFF30-1235-B343-A819-F365C9FFC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960" y="2529416"/>
            <a:ext cx="3109389" cy="2358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B4DA41-B20C-C04D-B322-906B9E66F30C}"/>
              </a:ext>
            </a:extLst>
          </p:cNvPr>
          <p:cNvSpPr txBox="1"/>
          <p:nvPr/>
        </p:nvSpPr>
        <p:spPr>
          <a:xfrm>
            <a:off x="5742502" y="17423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0429E-305B-CD46-B18E-372DC1AB25F8}"/>
              </a:ext>
            </a:extLst>
          </p:cNvPr>
          <p:cNvSpPr txBox="1"/>
          <p:nvPr/>
        </p:nvSpPr>
        <p:spPr>
          <a:xfrm>
            <a:off x="9641048" y="17423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2FEC89-074A-6A41-9615-72365C593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563" y="2664178"/>
            <a:ext cx="3281434" cy="22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7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E61F7-96DF-B348-B150-CE85DCFB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6E492-9FB2-324B-ACF0-AD7460BA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78447-4603-1743-A402-FFC72DA6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EE61A-B86D-C84C-BC15-695ACA572203}"/>
              </a:ext>
            </a:extLst>
          </p:cNvPr>
          <p:cNvSpPr txBox="1"/>
          <p:nvPr/>
        </p:nvSpPr>
        <p:spPr>
          <a:xfrm>
            <a:off x="2178279" y="17423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CEBC8-CD74-3F4E-911E-727F3ED3E1E9}"/>
              </a:ext>
            </a:extLst>
          </p:cNvPr>
          <p:cNvSpPr txBox="1"/>
          <p:nvPr/>
        </p:nvSpPr>
        <p:spPr>
          <a:xfrm>
            <a:off x="5742502" y="17423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265A5-566A-8D4E-B388-9989E92870EA}"/>
              </a:ext>
            </a:extLst>
          </p:cNvPr>
          <p:cNvSpPr txBox="1"/>
          <p:nvPr/>
        </p:nvSpPr>
        <p:spPr>
          <a:xfrm>
            <a:off x="9641048" y="17423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 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943D84-75E8-154D-A9AD-2BBE0676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More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921E6-E407-9E40-ACD2-3EE4B5FB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FDFBBA-E307-1146-A0B5-D0C8C391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5" y="2824516"/>
            <a:ext cx="3389105" cy="2197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94E40-167E-4A4D-BB61-17CB9B13F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034" y="2824516"/>
            <a:ext cx="3714943" cy="2332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350809-3AE3-124A-906D-78F94036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165" y="2824516"/>
            <a:ext cx="3835791" cy="23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F2D0E-B938-1F4D-BD48-7731ACEE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1437C-613E-314C-AF89-2D4075F7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D79CE-DB4D-3F41-B335-AA854E2E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07DC72-4887-7F43-BF7D-475C405E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More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B1F2F-34F9-9F46-BADA-399FE200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1A826-ADAC-BE4B-96B9-1F6BB8EA9608}"/>
              </a:ext>
            </a:extLst>
          </p:cNvPr>
          <p:cNvSpPr txBox="1"/>
          <p:nvPr/>
        </p:nvSpPr>
        <p:spPr>
          <a:xfrm>
            <a:off x="1128889" y="1693477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20 </a:t>
            </a:r>
            <a:r>
              <a:rPr lang="en-US" dirty="0" err="1"/>
              <a:t>iters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173C2-8B10-C749-8B23-F2994EEC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83" y="2416293"/>
            <a:ext cx="4042050" cy="23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5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4462-6C36-094B-9497-8D113311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Gaussian (Normal)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6F92F-6D03-7B4C-80AE-36C9F05D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7C96-B9E7-8745-9536-21308532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0B0AA-0CEE-4E41-920C-A7609BC9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41541-E1AB-484B-BD12-AF44E9E8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E3C2C-A7CE-FB43-B7F9-DB6251655280}"/>
              </a:ext>
            </a:extLst>
          </p:cNvPr>
          <p:cNvSpPr txBox="1"/>
          <p:nvPr/>
        </p:nvSpPr>
        <p:spPr>
          <a:xfrm>
            <a:off x="984739" y="147710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1-D (univariate) Gaussian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BCA97-2F03-2740-AABF-EE4C41FE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22" y="2459389"/>
            <a:ext cx="3647552" cy="3647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19D04-5282-4148-8B85-77025BDE625C}"/>
              </a:ext>
            </a:extLst>
          </p:cNvPr>
          <p:cNvSpPr txBox="1"/>
          <p:nvPr/>
        </p:nvSpPr>
        <p:spPr>
          <a:xfrm>
            <a:off x="688990" y="2137315"/>
            <a:ext cx="344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(PDF):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B6172-AED6-D341-989C-54C2E0E2A40C}"/>
                  </a:ext>
                </a:extLst>
              </p:cNvPr>
              <p:cNvSpPr txBox="1"/>
              <p:nvPr/>
            </p:nvSpPr>
            <p:spPr>
              <a:xfrm>
                <a:off x="4250453" y="1968325"/>
                <a:ext cx="2233688" cy="643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B6172-AED6-D341-989C-54C2E0E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53" y="1968325"/>
                <a:ext cx="2233688" cy="643574"/>
              </a:xfrm>
              <a:prstGeom prst="rect">
                <a:avLst/>
              </a:prstGeom>
              <a:blipFill>
                <a:blip r:embed="rId4"/>
                <a:stretch>
                  <a:fillRect l="-2260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9748-4DAF-F94A-A1E4-691491C0C0E2}"/>
                  </a:ext>
                </a:extLst>
              </p:cNvPr>
              <p:cNvSpPr txBox="1"/>
              <p:nvPr/>
            </p:nvSpPr>
            <p:spPr>
              <a:xfrm>
                <a:off x="6983604" y="2120835"/>
                <a:ext cx="7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mean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9748-4DAF-F94A-A1E4-691491C0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04" y="2120835"/>
                <a:ext cx="780470" cy="276999"/>
              </a:xfrm>
              <a:prstGeom prst="rect">
                <a:avLst/>
              </a:prstGeom>
              <a:blipFill>
                <a:blip r:embed="rId5"/>
                <a:stretch>
                  <a:fillRect l="-9677" t="-21739" r="-1774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DCC14-D21B-F741-BB94-89DA3004958A}"/>
                  </a:ext>
                </a:extLst>
              </p:cNvPr>
              <p:cNvSpPr txBox="1"/>
              <p:nvPr/>
            </p:nvSpPr>
            <p:spPr>
              <a:xfrm>
                <a:off x="8153400" y="2120834"/>
                <a:ext cx="2008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standard deviation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DCC14-D21B-F741-BB94-89DA30049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2120834"/>
                <a:ext cx="2008820" cy="276999"/>
              </a:xfrm>
              <a:prstGeom prst="rect">
                <a:avLst/>
              </a:prstGeom>
              <a:blipFill>
                <a:blip r:embed="rId6"/>
                <a:stretch>
                  <a:fillRect l="-2516" t="-21739" r="-566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DF378B-A1AF-AD4F-96C8-EA3C05E84E8B}"/>
              </a:ext>
            </a:extLst>
          </p:cNvPr>
          <p:cNvCxnSpPr/>
          <p:nvPr/>
        </p:nvCxnSpPr>
        <p:spPr>
          <a:xfrm>
            <a:off x="3014505" y="2713055"/>
            <a:ext cx="0" cy="3125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80B85-5923-CA42-9F5A-A8576A5EB713}"/>
                  </a:ext>
                </a:extLst>
              </p:cNvPr>
              <p:cNvSpPr/>
              <p:nvPr/>
            </p:nvSpPr>
            <p:spPr>
              <a:xfrm>
                <a:off x="2829294" y="5902835"/>
                <a:ext cx="3273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80B85-5923-CA42-9F5A-A8576A5EB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94" y="5902835"/>
                <a:ext cx="32733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E5D4FDA-9DF6-594F-AB99-60E43D617032}"/>
              </a:ext>
            </a:extLst>
          </p:cNvPr>
          <p:cNvGrpSpPr/>
          <p:nvPr/>
        </p:nvGrpSpPr>
        <p:grpSpPr>
          <a:xfrm>
            <a:off x="2082943" y="3067050"/>
            <a:ext cx="931563" cy="2413844"/>
            <a:chOff x="2082943" y="3067050"/>
            <a:chExt cx="931563" cy="24138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BD5A38-6844-B74D-992A-309513585269}"/>
                </a:ext>
              </a:extLst>
            </p:cNvPr>
            <p:cNvSpPr/>
            <p:nvPr/>
          </p:nvSpPr>
          <p:spPr>
            <a:xfrm>
              <a:off x="2936876" y="3067050"/>
              <a:ext cx="77630" cy="2409302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D72398-2D1D-774E-966C-42463DCF7227}"/>
                </a:ext>
              </a:extLst>
            </p:cNvPr>
            <p:cNvSpPr/>
            <p:nvPr/>
          </p:nvSpPr>
          <p:spPr>
            <a:xfrm>
              <a:off x="2859246" y="3254374"/>
              <a:ext cx="77630" cy="22219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DF9868-7AC8-CE42-B1D4-394B318B03F7}"/>
                </a:ext>
              </a:extLst>
            </p:cNvPr>
            <p:cNvSpPr/>
            <p:nvPr/>
          </p:nvSpPr>
          <p:spPr>
            <a:xfrm>
              <a:off x="2781616" y="3536391"/>
              <a:ext cx="77630" cy="193996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73486F-73CA-914D-A141-6166E06C768C}"/>
                </a:ext>
              </a:extLst>
            </p:cNvPr>
            <p:cNvSpPr/>
            <p:nvPr/>
          </p:nvSpPr>
          <p:spPr>
            <a:xfrm>
              <a:off x="2703987" y="3832225"/>
              <a:ext cx="77630" cy="164412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140CCB-DB62-9041-B246-CB4AC671D0C6}"/>
                </a:ext>
              </a:extLst>
            </p:cNvPr>
            <p:cNvSpPr/>
            <p:nvPr/>
          </p:nvSpPr>
          <p:spPr>
            <a:xfrm>
              <a:off x="2626356" y="4187825"/>
              <a:ext cx="77630" cy="128852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F7E88A-F834-4D44-989A-EB69004CE7EE}"/>
                </a:ext>
              </a:extLst>
            </p:cNvPr>
            <p:cNvSpPr/>
            <p:nvPr/>
          </p:nvSpPr>
          <p:spPr>
            <a:xfrm>
              <a:off x="2548726" y="4489449"/>
              <a:ext cx="77630" cy="9869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36E176-F2DD-514B-A380-6CF6DA2F8EA0}"/>
                </a:ext>
              </a:extLst>
            </p:cNvPr>
            <p:cNvSpPr/>
            <p:nvPr/>
          </p:nvSpPr>
          <p:spPr>
            <a:xfrm>
              <a:off x="2471096" y="4787900"/>
              <a:ext cx="77630" cy="6884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97C410-0CFD-BC4D-9D7D-7E6A37655722}"/>
                </a:ext>
              </a:extLst>
            </p:cNvPr>
            <p:cNvSpPr/>
            <p:nvPr/>
          </p:nvSpPr>
          <p:spPr>
            <a:xfrm>
              <a:off x="2393466" y="5000624"/>
              <a:ext cx="77630" cy="47572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517CD92-C672-BA47-92C2-776665C10685}"/>
                </a:ext>
              </a:extLst>
            </p:cNvPr>
            <p:cNvSpPr/>
            <p:nvPr/>
          </p:nvSpPr>
          <p:spPr>
            <a:xfrm>
              <a:off x="2315836" y="5175250"/>
              <a:ext cx="77630" cy="30109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2E197E-3341-0245-8419-78F45BB60616}"/>
                </a:ext>
              </a:extLst>
            </p:cNvPr>
            <p:cNvSpPr/>
            <p:nvPr/>
          </p:nvSpPr>
          <p:spPr>
            <a:xfrm>
              <a:off x="2238205" y="5279348"/>
              <a:ext cx="77630" cy="1970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02BBA4-5ED7-2A45-A0D6-AE14C1B930B4}"/>
                </a:ext>
              </a:extLst>
            </p:cNvPr>
            <p:cNvSpPr/>
            <p:nvPr/>
          </p:nvSpPr>
          <p:spPr>
            <a:xfrm>
              <a:off x="2160574" y="5365750"/>
              <a:ext cx="77630" cy="11059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566327-3A7E-0A46-808C-F81F5F8495CC}"/>
                </a:ext>
              </a:extLst>
            </p:cNvPr>
            <p:cNvSpPr/>
            <p:nvPr/>
          </p:nvSpPr>
          <p:spPr>
            <a:xfrm>
              <a:off x="2082943" y="5422900"/>
              <a:ext cx="77630" cy="5799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513B80-A172-B441-A70D-4DC4DD2A6EA5}"/>
                  </a:ext>
                </a:extLst>
              </p:cNvPr>
              <p:cNvSpPr txBox="1"/>
              <p:nvPr/>
            </p:nvSpPr>
            <p:spPr>
              <a:xfrm>
                <a:off x="5650879" y="3006056"/>
                <a:ext cx="4166397" cy="596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513B80-A172-B441-A70D-4DC4DD2A6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79" y="3006056"/>
                <a:ext cx="4166397" cy="596766"/>
              </a:xfrm>
              <a:prstGeom prst="rect">
                <a:avLst/>
              </a:prstGeom>
              <a:blipFill>
                <a:blip r:embed="rId8"/>
                <a:stretch>
                  <a:fillRect l="-608" t="-189583" r="-1520" b="-2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6CFCC9-A639-9A4B-94CD-191C8D1A3EF9}"/>
                  </a:ext>
                </a:extLst>
              </p:cNvPr>
              <p:cNvSpPr txBox="1"/>
              <p:nvPr/>
            </p:nvSpPr>
            <p:spPr>
              <a:xfrm>
                <a:off x="5650879" y="3698596"/>
                <a:ext cx="5251694" cy="596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0.157=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6CFCC9-A639-9A4B-94CD-191C8D1A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79" y="3698596"/>
                <a:ext cx="5251694" cy="596766"/>
              </a:xfrm>
              <a:prstGeom prst="rect">
                <a:avLst/>
              </a:prstGeom>
              <a:blipFill>
                <a:blip r:embed="rId9"/>
                <a:stretch>
                  <a:fillRect l="-483" t="-187500" r="-1208" b="-2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AA1AF283-8EA7-094D-A286-2703987A256C}"/>
              </a:ext>
            </a:extLst>
          </p:cNvPr>
          <p:cNvGrpSpPr/>
          <p:nvPr/>
        </p:nvGrpSpPr>
        <p:grpSpPr>
          <a:xfrm>
            <a:off x="2082939" y="4489448"/>
            <a:ext cx="543413" cy="991445"/>
            <a:chOff x="4854418" y="4963679"/>
            <a:chExt cx="543413" cy="9914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3A9C3C-795F-6842-A05B-923A7DAD24AD}"/>
                </a:ext>
              </a:extLst>
            </p:cNvPr>
            <p:cNvSpPr/>
            <p:nvPr/>
          </p:nvSpPr>
          <p:spPr>
            <a:xfrm>
              <a:off x="5320201" y="4963679"/>
              <a:ext cx="77630" cy="9869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DEC4F1-402B-924A-BA76-8A6A43E62064}"/>
                </a:ext>
              </a:extLst>
            </p:cNvPr>
            <p:cNvSpPr/>
            <p:nvPr/>
          </p:nvSpPr>
          <p:spPr>
            <a:xfrm>
              <a:off x="5242571" y="5262130"/>
              <a:ext cx="77630" cy="6884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17AFA7-92E5-A046-B780-05A5AE15324C}"/>
                </a:ext>
              </a:extLst>
            </p:cNvPr>
            <p:cNvSpPr/>
            <p:nvPr/>
          </p:nvSpPr>
          <p:spPr>
            <a:xfrm>
              <a:off x="5164941" y="5474854"/>
              <a:ext cx="77630" cy="47572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A14C28-63E7-D94D-BD2E-8C80776CDE36}"/>
                </a:ext>
              </a:extLst>
            </p:cNvPr>
            <p:cNvSpPr/>
            <p:nvPr/>
          </p:nvSpPr>
          <p:spPr>
            <a:xfrm>
              <a:off x="5087311" y="5649480"/>
              <a:ext cx="77630" cy="30109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069F0E-6243-2B4F-A254-A52E99B6999A}"/>
                </a:ext>
              </a:extLst>
            </p:cNvPr>
            <p:cNvSpPr/>
            <p:nvPr/>
          </p:nvSpPr>
          <p:spPr>
            <a:xfrm>
              <a:off x="5009680" y="5753578"/>
              <a:ext cx="77630" cy="19700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B6E3BF-E8D6-7740-9AEF-F386C526B78E}"/>
                </a:ext>
              </a:extLst>
            </p:cNvPr>
            <p:cNvSpPr/>
            <p:nvPr/>
          </p:nvSpPr>
          <p:spPr>
            <a:xfrm>
              <a:off x="4932049" y="5839980"/>
              <a:ext cx="77630" cy="11059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A07CF7-1C35-2243-9DCA-D02902FBC234}"/>
                </a:ext>
              </a:extLst>
            </p:cNvPr>
            <p:cNvSpPr/>
            <p:nvPr/>
          </p:nvSpPr>
          <p:spPr>
            <a:xfrm>
              <a:off x="4854418" y="5897130"/>
              <a:ext cx="77630" cy="5799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C6A143-908E-A447-A9BD-B30F0D3213A8}"/>
              </a:ext>
            </a:extLst>
          </p:cNvPr>
          <p:cNvCxnSpPr/>
          <p:nvPr/>
        </p:nvCxnSpPr>
        <p:spPr>
          <a:xfrm>
            <a:off x="2626352" y="3988402"/>
            <a:ext cx="0" cy="18496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BDC2F-98D5-9D40-9F68-E799BFE1B54D}"/>
              </a:ext>
            </a:extLst>
          </p:cNvPr>
          <p:cNvCxnSpPr/>
          <p:nvPr/>
        </p:nvCxnSpPr>
        <p:spPr>
          <a:xfrm>
            <a:off x="3361458" y="3985879"/>
            <a:ext cx="0" cy="18496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33FAF3-139A-5B44-9177-144E12821165}"/>
                  </a:ext>
                </a:extLst>
              </p:cNvPr>
              <p:cNvSpPr/>
              <p:nvPr/>
            </p:nvSpPr>
            <p:spPr>
              <a:xfrm>
                <a:off x="2092496" y="5902834"/>
                <a:ext cx="6503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33FAF3-139A-5B44-9177-144E12821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496" y="5902834"/>
                <a:ext cx="6503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C40D65-AD21-554D-BE85-8B900223D0D7}"/>
                  </a:ext>
                </a:extLst>
              </p:cNvPr>
              <p:cNvSpPr/>
              <p:nvPr/>
            </p:nvSpPr>
            <p:spPr>
              <a:xfrm>
                <a:off x="3256247" y="5902834"/>
                <a:ext cx="6503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C40D65-AD21-554D-BE85-8B900223D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47" y="5902834"/>
                <a:ext cx="65030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93EF91-7AFB-BF42-8936-85938D8A8684}"/>
                  </a:ext>
                </a:extLst>
              </p:cNvPr>
              <p:cNvSpPr txBox="1"/>
              <p:nvPr/>
            </p:nvSpPr>
            <p:spPr>
              <a:xfrm>
                <a:off x="3756212" y="1519194"/>
                <a:ext cx="836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93EF91-7AFB-BF42-8936-85938D8A8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212" y="1519194"/>
                <a:ext cx="836832" cy="276999"/>
              </a:xfrm>
              <a:prstGeom prst="rect">
                <a:avLst/>
              </a:prstGeom>
              <a:blipFill>
                <a:blip r:embed="rId12"/>
                <a:stretch>
                  <a:fillRect l="-5970" t="-4762" r="-8955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4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30" grpId="0"/>
      <p:bldP spid="32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9FC6-8CCF-8041-8892-7B25C7A5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62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Gaussian is ubiquitous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50BB-6E55-C64F-9458-7752E3B0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EEB77-7969-BD41-88C6-5B557D13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A9067-B5C4-0541-BC9E-62936A68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FF83E-09B2-1F43-BC3B-4CDDE9FE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8AE7D-2B22-9744-BA5A-8524C85AA3C2}"/>
              </a:ext>
            </a:extLst>
          </p:cNvPr>
          <p:cNvSpPr txBox="1"/>
          <p:nvPr/>
        </p:nvSpPr>
        <p:spPr>
          <a:xfrm>
            <a:off x="977462" y="1713186"/>
            <a:ext cx="4465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biology, the </a:t>
            </a:r>
            <a:r>
              <a:rPr lang="en-US" i="1" dirty="0"/>
              <a:t>logarithm</a:t>
            </a:r>
            <a:r>
              <a:rPr lang="en-US" dirty="0"/>
              <a:t> of various variables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Measures of size: length, height, weight, 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Blood pressure of adult 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26E8A-D011-0D4A-AAE3-590E5C6F0308}"/>
              </a:ext>
            </a:extLst>
          </p:cNvPr>
          <p:cNvSpPr txBox="1"/>
          <p:nvPr/>
        </p:nvSpPr>
        <p:spPr>
          <a:xfrm>
            <a:off x="977462" y="2972846"/>
            <a:ext cx="3981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finance, the logarithm of change rates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Price indices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Stock market indices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BDD36-16B2-BD4E-BFAB-478E7F294B99}"/>
              </a:ext>
            </a:extLst>
          </p:cNvPr>
          <p:cNvSpPr txBox="1"/>
          <p:nvPr/>
        </p:nvSpPr>
        <p:spPr>
          <a:xfrm>
            <a:off x="4469524" y="4232506"/>
            <a:ext cx="2145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scores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Z-scores, t-scores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Bell curve grading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FD9D7-232F-2549-82B5-F08F6DD2139C}"/>
              </a:ext>
            </a:extLst>
          </p:cNvPr>
          <p:cNvSpPr txBox="1"/>
          <p:nvPr/>
        </p:nvSpPr>
        <p:spPr>
          <a:xfrm>
            <a:off x="977462" y="4232506"/>
            <a:ext cx="2962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linguistics, the logarithm of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Word frequency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Sentence length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856BB7C-4DC3-E748-828A-41F91226A4D4}"/>
              </a:ext>
            </a:extLst>
          </p:cNvPr>
          <p:cNvSpPr/>
          <p:nvPr/>
        </p:nvSpPr>
        <p:spPr>
          <a:xfrm>
            <a:off x="6936828" y="1849821"/>
            <a:ext cx="451944" cy="3142593"/>
          </a:xfrm>
          <a:prstGeom prst="rightBrace">
            <a:avLst>
              <a:gd name="adj1" fmla="val 3177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3D907-B649-F241-A45F-7F2C04A6E6A6}"/>
              </a:ext>
            </a:extLst>
          </p:cNvPr>
          <p:cNvSpPr txBox="1"/>
          <p:nvPr/>
        </p:nvSpPr>
        <p:spPr>
          <a:xfrm>
            <a:off x="7662041" y="3237186"/>
            <a:ext cx="35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Tend to have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02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FF20-5AF6-6C42-8761-CF0BE8CC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Gaussian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F217-1ECE-1140-BD12-8F7EDDDD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84D7A-6D11-224E-8E2C-9D7142AC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A966-A857-5340-92B8-AB24B43B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EA557-D4EF-0F44-8614-E4F7BAB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96354-4F90-3842-8768-67C2FD63B4DA}"/>
                  </a:ext>
                </a:extLst>
              </p:cNvPr>
              <p:cNvSpPr txBox="1"/>
              <p:nvPr/>
            </p:nvSpPr>
            <p:spPr>
              <a:xfrm>
                <a:off x="1048870" y="1660152"/>
                <a:ext cx="4182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fully define a gaussian distribution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96354-4F90-3842-8768-67C2FD63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0" y="1660152"/>
                <a:ext cx="4182299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D5B17-A84E-374E-850B-32CF37C40E8E}"/>
                  </a:ext>
                </a:extLst>
              </p:cNvPr>
              <p:cNvSpPr txBox="1"/>
              <p:nvPr/>
            </p:nvSpPr>
            <p:spPr>
              <a:xfrm>
                <a:off x="1048870" y="2189070"/>
                <a:ext cx="72054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 them as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define the model: </a:t>
                </a:r>
              </a:p>
              <a:p>
                <a:r>
                  <a:rPr lang="en-US" dirty="0"/>
                  <a:t>	suppose each data point is randomly drawn from the distribution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4D5B17-A84E-374E-850B-32CF37C4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0" y="2189070"/>
                <a:ext cx="7205434" cy="646331"/>
              </a:xfrm>
              <a:prstGeom prst="rect">
                <a:avLst/>
              </a:prstGeom>
              <a:blipFill>
                <a:blip r:embed="rId4"/>
                <a:stretch>
                  <a:fillRect l="-704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1095D-C966-F743-9BB8-E90F0082321C}"/>
                  </a:ext>
                </a:extLst>
              </p:cNvPr>
              <p:cNvSpPr txBox="1"/>
              <p:nvPr/>
            </p:nvSpPr>
            <p:spPr>
              <a:xfrm>
                <a:off x="1048870" y="3213758"/>
                <a:ext cx="6310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</a:t>
                </a:r>
                <a:r>
                  <a:rPr lang="en-US" b="1" dirty="0"/>
                  <a:t>unknown</a:t>
                </a:r>
                <a:r>
                  <a:rPr lang="en-US" dirty="0"/>
                  <a:t>, but they can be learned (estimated) from </a:t>
                </a:r>
                <a:r>
                  <a:rPr lang="en-US" b="1" dirty="0"/>
                  <a:t>data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1095D-C966-F743-9BB8-E90F00823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0" y="3213758"/>
                <a:ext cx="6310702" cy="369332"/>
              </a:xfrm>
              <a:prstGeom prst="rect">
                <a:avLst/>
              </a:prstGeom>
              <a:blipFill>
                <a:blip r:embed="rId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0477EC7-5719-1B48-AB21-0FACB615C4D2}"/>
              </a:ext>
            </a:extLst>
          </p:cNvPr>
          <p:cNvSpPr txBox="1"/>
          <p:nvPr/>
        </p:nvSpPr>
        <p:spPr>
          <a:xfrm>
            <a:off x="1048869" y="3761019"/>
            <a:ext cx="445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Job: find the parameters that best fit the data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F2D0C-78E1-2340-AE8E-D3902EB85F6C}"/>
              </a:ext>
            </a:extLst>
          </p:cNvPr>
          <p:cNvSpPr txBox="1"/>
          <p:nvPr/>
        </p:nvSpPr>
        <p:spPr>
          <a:xfrm>
            <a:off x="1048869" y="4802745"/>
            <a:ext cx="19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“best fit”? 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744C3-846A-CE45-8CB5-F785442918B9}"/>
              </a:ext>
            </a:extLst>
          </p:cNvPr>
          <p:cNvSpPr txBox="1"/>
          <p:nvPr/>
        </p:nvSpPr>
        <p:spPr>
          <a:xfrm>
            <a:off x="3140019" y="4802745"/>
            <a:ext cx="407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Maximum Likelihood Estimation (MLE)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310A-FC7C-714A-8562-3FA6FDB1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19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Gaussian model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9B704-D006-5B4F-80FE-D5CF678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05C5A-4241-074F-848D-273A5883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54CF2-2E9F-464E-9F0B-11B56D50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65399-75AF-B442-A73D-3641B002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EF8169-2A7F-B240-B3A8-EA113D6DE9BE}"/>
              </a:ext>
            </a:extLst>
          </p:cNvPr>
          <p:cNvSpPr txBox="1"/>
          <p:nvPr/>
        </p:nvSpPr>
        <p:spPr>
          <a:xfrm>
            <a:off x="838200" y="1375289"/>
            <a:ext cx="28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weight of Salmon fish.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4160B9-5114-1642-A572-84BB22E4FA33}"/>
              </a:ext>
            </a:extLst>
          </p:cNvPr>
          <p:cNvCxnSpPr/>
          <p:nvPr/>
        </p:nvCxnSpPr>
        <p:spPr>
          <a:xfrm>
            <a:off x="1492469" y="4046483"/>
            <a:ext cx="66609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65E28F-6B11-5746-8962-47D10836CB62}"/>
              </a:ext>
            </a:extLst>
          </p:cNvPr>
          <p:cNvSpPr txBox="1"/>
          <p:nvPr/>
        </p:nvSpPr>
        <p:spPr>
          <a:xfrm>
            <a:off x="7577959" y="4225159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lbs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321522-5C19-1D4B-B6C2-82A426DBCD97}"/>
                  </a:ext>
                </a:extLst>
              </p:cNvPr>
              <p:cNvSpPr txBox="1"/>
              <p:nvPr/>
            </p:nvSpPr>
            <p:spPr>
              <a:xfrm>
                <a:off x="838200" y="1911461"/>
                <a:ext cx="3527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Task: to estimate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Salman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321522-5C19-1D4B-B6C2-82A426DB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1461"/>
                <a:ext cx="3527376" cy="369332"/>
              </a:xfrm>
              <a:prstGeom prst="rect">
                <a:avLst/>
              </a:prstGeom>
              <a:blipFill>
                <a:blip r:embed="rId3"/>
                <a:stretch>
                  <a:fillRect l="-1434" t="-6667" r="-35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0AD61BF-DC86-AF45-8644-2B338020B8A7}"/>
              </a:ext>
            </a:extLst>
          </p:cNvPr>
          <p:cNvSpPr txBox="1"/>
          <p:nvPr/>
        </p:nvSpPr>
        <p:spPr>
          <a:xfrm>
            <a:off x="3804745" y="1375289"/>
            <a:ext cx="535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Assumption: The weight is from a Gaussian distribution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819188-5D3F-8A4F-8B45-B78CDEDCDC30}"/>
              </a:ext>
            </a:extLst>
          </p:cNvPr>
          <p:cNvGrpSpPr/>
          <p:nvPr/>
        </p:nvGrpSpPr>
        <p:grpSpPr>
          <a:xfrm>
            <a:off x="1962080" y="3863700"/>
            <a:ext cx="4131650" cy="381152"/>
            <a:chOff x="1962080" y="3863700"/>
            <a:chExt cx="4131650" cy="381152"/>
          </a:xfrm>
        </p:grpSpPr>
        <p:sp>
          <p:nvSpPr>
            <p:cNvPr id="14" name="Multiply 13">
              <a:extLst>
                <a:ext uri="{FF2B5EF4-FFF2-40B4-BE49-F238E27FC236}">
                  <a16:creationId xmlns:a16="http://schemas.microsoft.com/office/drawing/2014/main" id="{AE82F983-0E70-0B4F-B8F1-80A9EDFCD372}"/>
                </a:ext>
              </a:extLst>
            </p:cNvPr>
            <p:cNvSpPr/>
            <p:nvPr/>
          </p:nvSpPr>
          <p:spPr>
            <a:xfrm>
              <a:off x="3693982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>
              <a:extLst>
                <a:ext uri="{FF2B5EF4-FFF2-40B4-BE49-F238E27FC236}">
                  <a16:creationId xmlns:a16="http://schemas.microsoft.com/office/drawing/2014/main" id="{6AE4D590-CD3C-B441-8C2E-5FE111753075}"/>
                </a:ext>
              </a:extLst>
            </p:cNvPr>
            <p:cNvSpPr/>
            <p:nvPr/>
          </p:nvSpPr>
          <p:spPr>
            <a:xfrm>
              <a:off x="3868793" y="387167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5B2C7637-58AE-0541-9024-FED4C8252025}"/>
                </a:ext>
              </a:extLst>
            </p:cNvPr>
            <p:cNvSpPr/>
            <p:nvPr/>
          </p:nvSpPr>
          <p:spPr>
            <a:xfrm>
              <a:off x="3956199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B2BEE83D-FE79-E549-B1B6-86E2B18E12B7}"/>
                </a:ext>
              </a:extLst>
            </p:cNvPr>
            <p:cNvSpPr/>
            <p:nvPr/>
          </p:nvSpPr>
          <p:spPr>
            <a:xfrm>
              <a:off x="3581400" y="387034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>
              <a:extLst>
                <a:ext uri="{FF2B5EF4-FFF2-40B4-BE49-F238E27FC236}">
                  <a16:creationId xmlns:a16="http://schemas.microsoft.com/office/drawing/2014/main" id="{DE9C4E6F-6EFC-E34C-BEC6-74932BF96C15}"/>
                </a:ext>
              </a:extLst>
            </p:cNvPr>
            <p:cNvSpPr/>
            <p:nvPr/>
          </p:nvSpPr>
          <p:spPr>
            <a:xfrm>
              <a:off x="4131010" y="3863700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>
              <a:extLst>
                <a:ext uri="{FF2B5EF4-FFF2-40B4-BE49-F238E27FC236}">
                  <a16:creationId xmlns:a16="http://schemas.microsoft.com/office/drawing/2014/main" id="{824C14AC-1499-3145-B309-B918D32479AB}"/>
                </a:ext>
              </a:extLst>
            </p:cNvPr>
            <p:cNvSpPr/>
            <p:nvPr/>
          </p:nvSpPr>
          <p:spPr>
            <a:xfrm>
              <a:off x="4323714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441E4F22-9FFF-A740-8B87-EC2916599182}"/>
                </a:ext>
              </a:extLst>
            </p:cNvPr>
            <p:cNvSpPr/>
            <p:nvPr/>
          </p:nvSpPr>
          <p:spPr>
            <a:xfrm>
              <a:off x="3468573" y="3876992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58658F95-CF35-4540-AB5B-FC15D101BD9A}"/>
                </a:ext>
              </a:extLst>
            </p:cNvPr>
            <p:cNvSpPr/>
            <p:nvPr/>
          </p:nvSpPr>
          <p:spPr>
            <a:xfrm>
              <a:off x="3284628" y="3883638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B645BAA7-DEE2-2B40-AC65-EFB61A545314}"/>
                </a:ext>
              </a:extLst>
            </p:cNvPr>
            <p:cNvSpPr/>
            <p:nvPr/>
          </p:nvSpPr>
          <p:spPr>
            <a:xfrm>
              <a:off x="3059219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2F3DF4B8-8CEF-DB46-ADAC-1F2D891AA459}"/>
                </a:ext>
              </a:extLst>
            </p:cNvPr>
            <p:cNvSpPr/>
            <p:nvPr/>
          </p:nvSpPr>
          <p:spPr>
            <a:xfrm>
              <a:off x="5081670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BA54804A-1A5B-8A4C-82C3-0890B8184DD1}"/>
                </a:ext>
              </a:extLst>
            </p:cNvPr>
            <p:cNvSpPr/>
            <p:nvPr/>
          </p:nvSpPr>
          <p:spPr>
            <a:xfrm>
              <a:off x="4767314" y="3876991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A59788C4-0A50-6A49-93A9-1D6BB5BE4496}"/>
                </a:ext>
              </a:extLst>
            </p:cNvPr>
            <p:cNvSpPr/>
            <p:nvPr/>
          </p:nvSpPr>
          <p:spPr>
            <a:xfrm>
              <a:off x="5744107" y="387034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381DB473-36C3-674A-BDB5-DCC10627852B}"/>
                </a:ext>
              </a:extLst>
            </p:cNvPr>
            <p:cNvSpPr/>
            <p:nvPr/>
          </p:nvSpPr>
          <p:spPr>
            <a:xfrm>
              <a:off x="3521880" y="3887876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>
              <a:extLst>
                <a:ext uri="{FF2B5EF4-FFF2-40B4-BE49-F238E27FC236}">
                  <a16:creationId xmlns:a16="http://schemas.microsoft.com/office/drawing/2014/main" id="{A2643563-0327-C74C-910C-6AC5099C0462}"/>
                </a:ext>
              </a:extLst>
            </p:cNvPr>
            <p:cNvSpPr/>
            <p:nvPr/>
          </p:nvSpPr>
          <p:spPr>
            <a:xfrm>
              <a:off x="2617623" y="3890284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>
              <a:extLst>
                <a:ext uri="{FF2B5EF4-FFF2-40B4-BE49-F238E27FC236}">
                  <a16:creationId xmlns:a16="http://schemas.microsoft.com/office/drawing/2014/main" id="{0755FE1F-097D-124B-BDA8-8BFFC7ED72F7}"/>
                </a:ext>
              </a:extLst>
            </p:cNvPr>
            <p:cNvSpPr/>
            <p:nvPr/>
          </p:nvSpPr>
          <p:spPr>
            <a:xfrm>
              <a:off x="1962080" y="3895229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FB42FAFB-06AA-D542-B51F-65B1735E86F9}"/>
                </a:ext>
              </a:extLst>
            </p:cNvPr>
            <p:cNvSpPr/>
            <p:nvPr/>
          </p:nvSpPr>
          <p:spPr>
            <a:xfrm>
              <a:off x="3166521" y="3890283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BDA92250-AF42-9F48-B687-37310D5349AD}"/>
                </a:ext>
              </a:extLst>
            </p:cNvPr>
            <p:cNvSpPr/>
            <p:nvPr/>
          </p:nvSpPr>
          <p:spPr>
            <a:xfrm>
              <a:off x="3771604" y="3887875"/>
              <a:ext cx="349623" cy="349623"/>
            </a:xfrm>
            <a:prstGeom prst="mathMultiply">
              <a:avLst>
                <a:gd name="adj1" fmla="val 897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AC1ADC0-A7E1-604C-AC8A-27C8D998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56" y="2812508"/>
            <a:ext cx="3732679" cy="9338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EE3B5F-D5C0-2942-8283-A5A0624E6F4D}"/>
              </a:ext>
            </a:extLst>
          </p:cNvPr>
          <p:cNvCxnSpPr>
            <a:cxnSpLocks/>
          </p:cNvCxnSpPr>
          <p:nvPr/>
        </p:nvCxnSpPr>
        <p:spPr>
          <a:xfrm>
            <a:off x="3847773" y="2695350"/>
            <a:ext cx="0" cy="10510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BA7CDB-09C0-E848-9EE8-C4E804903245}"/>
                  </a:ext>
                </a:extLst>
              </p:cNvPr>
              <p:cNvSpPr txBox="1"/>
              <p:nvPr/>
            </p:nvSpPr>
            <p:spPr>
              <a:xfrm>
                <a:off x="3835449" y="2438755"/>
                <a:ext cx="130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BA7CDB-09C0-E848-9EE8-C4E804903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49" y="2438755"/>
                <a:ext cx="1305807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65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69A9-494F-F744-BE55-A0754DA9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Maximum Likelihood Estimation (MLE)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6D59-7F6E-244D-AEF4-0CA5A79F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64303-40BF-F046-80C9-73985E16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F919F-D598-874E-9B66-3DE0381F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F2045-F79D-1D4A-A23D-C144E7A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3520D0-E7F3-CA4F-8D24-7507D5CB77EF}"/>
                  </a:ext>
                </a:extLst>
              </p:cNvPr>
              <p:cNvSpPr txBox="1"/>
              <p:nvPr/>
            </p:nvSpPr>
            <p:spPr>
              <a:xfrm>
                <a:off x="1111624" y="1613646"/>
                <a:ext cx="4005712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3520D0-E7F3-CA4F-8D24-7507D5CB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1613646"/>
                <a:ext cx="4005712" cy="381130"/>
              </a:xfrm>
              <a:prstGeom prst="rect">
                <a:avLst/>
              </a:prstGeom>
              <a:blipFill>
                <a:blip r:embed="rId3"/>
                <a:stretch>
                  <a:fillRect l="-1266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4AC97C-993D-0840-B26F-0EA5C0CFE496}"/>
                  </a:ext>
                </a:extLst>
              </p:cNvPr>
              <p:cNvSpPr txBox="1"/>
              <p:nvPr/>
            </p:nvSpPr>
            <p:spPr>
              <a:xfrm>
                <a:off x="5755341" y="1613646"/>
                <a:ext cx="4119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Fit a Gaussian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4AC97C-993D-0840-B26F-0EA5C0CF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341" y="1613646"/>
                <a:ext cx="4119461" cy="369332"/>
              </a:xfrm>
              <a:prstGeom prst="rect">
                <a:avLst/>
              </a:prstGeom>
              <a:blipFill>
                <a:blip r:embed="rId4"/>
                <a:stretch>
                  <a:fillRect l="-92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71D81-213F-5047-9F44-A094AD97F8BC}"/>
                  </a:ext>
                </a:extLst>
              </p:cNvPr>
              <p:cNvSpPr txBox="1"/>
              <p:nvPr/>
            </p:nvSpPr>
            <p:spPr>
              <a:xfrm>
                <a:off x="1111624" y="2348753"/>
                <a:ext cx="131016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PDF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F71D81-213F-5047-9F44-A094AD97F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2348753"/>
                <a:ext cx="1310167" cy="380810"/>
              </a:xfrm>
              <a:prstGeom prst="rect">
                <a:avLst/>
              </a:prstGeom>
              <a:blipFill>
                <a:blip r:embed="rId5"/>
                <a:stretch>
                  <a:fillRect l="-3846" t="-3226" r="-192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105D48-FADD-8047-BCE4-04FCB27895F3}"/>
                  </a:ext>
                </a:extLst>
              </p:cNvPr>
              <p:cNvSpPr txBox="1"/>
              <p:nvPr/>
            </p:nvSpPr>
            <p:spPr>
              <a:xfrm>
                <a:off x="2672665" y="2217371"/>
                <a:ext cx="2858090" cy="634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105D48-FADD-8047-BCE4-04FCB2789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665" y="2217371"/>
                <a:ext cx="2858090" cy="634469"/>
              </a:xfrm>
              <a:prstGeom prst="rect">
                <a:avLst/>
              </a:prstGeom>
              <a:blipFill>
                <a:blip r:embed="rId6"/>
                <a:stretch>
                  <a:fillRect l="-1327" t="-19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92D68938-6347-DA49-B63A-D1010DDEF2C4}"/>
              </a:ext>
            </a:extLst>
          </p:cNvPr>
          <p:cNvSpPr/>
          <p:nvPr/>
        </p:nvSpPr>
        <p:spPr>
          <a:xfrm>
            <a:off x="5755341" y="2393506"/>
            <a:ext cx="412376" cy="28219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31ADC9-F633-5347-B354-0777077BD5AC}"/>
                  </a:ext>
                </a:extLst>
              </p:cNvPr>
              <p:cNvSpPr txBox="1"/>
              <p:nvPr/>
            </p:nvSpPr>
            <p:spPr>
              <a:xfrm>
                <a:off x="6463553" y="2348753"/>
                <a:ext cx="3719031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likely it is to observe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31ADC9-F633-5347-B354-0777077BD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53" y="2348753"/>
                <a:ext cx="3719031" cy="380810"/>
              </a:xfrm>
              <a:prstGeom prst="rect">
                <a:avLst/>
              </a:prstGeom>
              <a:blipFill>
                <a:blip r:embed="rId7"/>
                <a:stretch>
                  <a:fillRect l="-1361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9506F7-B053-2E4B-AF19-2BAA513621F6}"/>
              </a:ext>
            </a:extLst>
          </p:cNvPr>
          <p:cNvSpPr txBox="1"/>
          <p:nvPr/>
        </p:nvSpPr>
        <p:spPr>
          <a:xfrm>
            <a:off x="1111624" y="3140573"/>
            <a:ext cx="897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all data points are independent, then the likelihood of observing the whole dataset: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9F897E-245E-BE47-AE09-CB1D46661494}"/>
                  </a:ext>
                </a:extLst>
              </p:cNvPr>
              <p:cNvSpPr txBox="1"/>
              <p:nvPr/>
            </p:nvSpPr>
            <p:spPr>
              <a:xfrm>
                <a:off x="2672665" y="3760065"/>
                <a:ext cx="461998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9F897E-245E-BE47-AE09-CB1D4666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665" y="3760065"/>
                <a:ext cx="4619983" cy="756233"/>
              </a:xfrm>
              <a:prstGeom prst="rect">
                <a:avLst/>
              </a:prstGeom>
              <a:blipFill>
                <a:blip r:embed="rId8"/>
                <a:stretch>
                  <a:fillRect l="-548"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0F22EE-D79C-2846-A30B-CE0C0CD4D542}"/>
                  </a:ext>
                </a:extLst>
              </p:cNvPr>
              <p:cNvSpPr txBox="1"/>
              <p:nvPr/>
            </p:nvSpPr>
            <p:spPr>
              <a:xfrm>
                <a:off x="1111624" y="4882326"/>
                <a:ext cx="8905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good estimation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needs to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likelihood</a:t>
                </a:r>
                <a:r>
                  <a:rPr lang="en-US" dirty="0"/>
                  <a:t> of data given the </a:t>
                </a:r>
                <a:r>
                  <a:rPr lang="en-US" dirty="0" err="1"/>
                  <a:t>paramters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0F22EE-D79C-2846-A30B-CE0C0CD4D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4882326"/>
                <a:ext cx="8905708" cy="369332"/>
              </a:xfrm>
              <a:prstGeom prst="rect">
                <a:avLst/>
              </a:prstGeom>
              <a:blipFill>
                <a:blip r:embed="rId9"/>
                <a:stretch>
                  <a:fillRect l="-57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67C3-A064-614D-917B-307BAD22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13A8-EEA8-F843-84B1-145F9BFED1E6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58B5-A872-6B42-A860-1CBC4023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FB677-CEFE-324B-B2DE-2A766460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4E66-67B9-A141-8061-60F4FF26DB26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EE765C-5C92-C247-B8B2-384CBECB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Maximum Likelihood Estimation (MLE)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75CC8-3DE4-4943-B4ED-5ECB5039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740F2-796B-944D-93C6-E75D1332E072}"/>
              </a:ext>
            </a:extLst>
          </p:cNvPr>
          <p:cNvSpPr txBox="1"/>
          <p:nvPr/>
        </p:nvSpPr>
        <p:spPr>
          <a:xfrm>
            <a:off x="905436" y="1690688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76C18-CE0E-2A4A-9452-10E116C15127}"/>
                  </a:ext>
                </a:extLst>
              </p:cNvPr>
              <p:cNvSpPr txBox="1"/>
              <p:nvPr/>
            </p:nvSpPr>
            <p:spPr>
              <a:xfrm>
                <a:off x="3514165" y="1601041"/>
                <a:ext cx="380443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76C18-CE0E-2A4A-9452-10E116C15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65" y="1601041"/>
                <a:ext cx="3804439" cy="756233"/>
              </a:xfrm>
              <a:prstGeom prst="rect">
                <a:avLst/>
              </a:prstGeom>
              <a:blipFill>
                <a:blip r:embed="rId3"/>
                <a:stretch>
                  <a:fillRect l="-667"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339ED3-4F32-0F44-A5C6-6FB8D5928615}"/>
              </a:ext>
            </a:extLst>
          </p:cNvPr>
          <p:cNvSpPr txBox="1"/>
          <p:nvPr/>
        </p:nvSpPr>
        <p:spPr>
          <a:xfrm>
            <a:off x="905436" y="2831585"/>
            <a:ext cx="38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easier to work with </a:t>
            </a:r>
            <a:r>
              <a:rPr lang="en-US" b="1" dirty="0"/>
              <a:t>log-likelihood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DDFADC-6033-3641-9559-D4ACB9B99940}"/>
                  </a:ext>
                </a:extLst>
              </p:cNvPr>
              <p:cNvSpPr/>
              <p:nvPr/>
            </p:nvSpPr>
            <p:spPr>
              <a:xfrm>
                <a:off x="2599001" y="3359619"/>
                <a:ext cx="645394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DDFADC-6033-3641-9559-D4ACB9B9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01" y="3359619"/>
                <a:ext cx="6453946" cy="848566"/>
              </a:xfrm>
              <a:prstGeom prst="rect">
                <a:avLst/>
              </a:prstGeom>
              <a:blipFill>
                <a:blip r:embed="rId4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34C0A5-0D1B-2844-BC03-830331A1C5E4}"/>
                  </a:ext>
                </a:extLst>
              </p:cNvPr>
              <p:cNvSpPr txBox="1"/>
              <p:nvPr/>
            </p:nvSpPr>
            <p:spPr>
              <a:xfrm>
                <a:off x="905436" y="4500516"/>
                <a:ext cx="4633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Goal: find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34C0A5-0D1B-2844-BC03-830331A1C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36" y="4500516"/>
                <a:ext cx="4633000" cy="369332"/>
              </a:xfrm>
              <a:prstGeom prst="rect">
                <a:avLst/>
              </a:prstGeom>
              <a:blipFill>
                <a:blip r:embed="rId5"/>
                <a:stretch>
                  <a:fillRect l="-82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5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2523</Words>
  <Application>Microsoft Macintosh PowerPoint</Application>
  <PresentationFormat>Widescreen</PresentationFormat>
  <Paragraphs>451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21: Clustering (Part 2) – Mixture Models and the EM Algorithm</vt:lpstr>
      <vt:lpstr>Outline</vt:lpstr>
      <vt:lpstr>Motivation</vt:lpstr>
      <vt:lpstr>Gaussian (Normal) distribution</vt:lpstr>
      <vt:lpstr>Gaussian is ubiquitous</vt:lpstr>
      <vt:lpstr>Gaussian model</vt:lpstr>
      <vt:lpstr>Gaussian model example</vt:lpstr>
      <vt:lpstr>Maximum Likelihood Estimation (MLE)</vt:lpstr>
      <vt:lpstr>Maximum Likelihood Estimation (MLE) (cont.)</vt:lpstr>
      <vt:lpstr>Maximum Likelihood Estimation (MLE) (cont.)</vt:lpstr>
      <vt:lpstr>Mixture of Gaussians</vt:lpstr>
      <vt:lpstr>Example of 2 Gaussians</vt:lpstr>
      <vt:lpstr>How a data point is generated</vt:lpstr>
      <vt:lpstr>Introduce latent (unobserved) variable</vt:lpstr>
      <vt:lpstr>Log likelihood of data</vt:lpstr>
      <vt:lpstr>Find the lower bound of LL(θ)</vt:lpstr>
      <vt:lpstr>How to estimate Q_i</vt:lpstr>
      <vt:lpstr>New form of Log-likelihood function</vt:lpstr>
      <vt:lpstr>Maximizing LL′(θ)</vt:lpstr>
      <vt:lpstr>Solutions of maximizing LL′(θ)</vt:lpstr>
      <vt:lpstr>E-M (Expectation-Maximization) Algorithm (1-D Gaussian)</vt:lpstr>
      <vt:lpstr>Compare with K-means</vt:lpstr>
      <vt:lpstr>Demonstration with k = 2, 1-D Gaussian</vt:lpstr>
      <vt:lpstr>Demonstration with k = 2, 1-D Gaussian</vt:lpstr>
      <vt:lpstr>Demonstration with k = 2, 1-D Gaussian</vt:lpstr>
      <vt:lpstr>What about multivariate Gaussians?</vt:lpstr>
      <vt:lpstr>Covariance matrix</vt:lpstr>
      <vt:lpstr>When n=2, 2-D Gaussian distribution</vt:lpstr>
      <vt:lpstr>Special case: covariance matrix is diagonal</vt:lpstr>
      <vt:lpstr>Contours of 2-D Gaussians</vt:lpstr>
      <vt:lpstr>Covariance matrix decides the shape of ellipse</vt:lpstr>
      <vt:lpstr>E-M algorithm for mixture of multivariate gaussians</vt:lpstr>
      <vt:lpstr>Demo of learning a mixture of 2-D Gaussians</vt:lpstr>
      <vt:lpstr>Demo of learning a mixture of 2-D Gaussians (cont.)</vt:lpstr>
      <vt:lpstr>More examples</vt:lpstr>
      <vt:lpstr>More examples</vt:lpstr>
      <vt:lpstr>More examples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21: Clustering (Part 2) – Mixture Models and the EM Algorithm</dc:title>
  <dc:creator>Yang Xu</dc:creator>
  <cp:lastModifiedBy>Yang Xu</cp:lastModifiedBy>
  <cp:revision>374</cp:revision>
  <dcterms:created xsi:type="dcterms:W3CDTF">2018-11-10T05:39:57Z</dcterms:created>
  <dcterms:modified xsi:type="dcterms:W3CDTF">2018-11-15T07:18:29Z</dcterms:modified>
</cp:coreProperties>
</file>